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3" r:id="rId3"/>
    <p:sldId id="264" r:id="rId4"/>
    <p:sldId id="267" r:id="rId5"/>
    <p:sldId id="268" r:id="rId6"/>
    <p:sldId id="269" r:id="rId7"/>
    <p:sldId id="265" r:id="rId8"/>
    <p:sldId id="270" r:id="rId9"/>
    <p:sldId id="271" r:id="rId10"/>
    <p:sldId id="266" r:id="rId11"/>
    <p:sldId id="262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69C509"/>
    <a:srgbClr val="3C9B00"/>
    <a:srgbClr val="007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429" autoAdjust="0"/>
    <p:restoredTop sz="93872" autoAdjust="0"/>
  </p:normalViewPr>
  <p:slideViewPr>
    <p:cSldViewPr snapToGrid="0">
      <p:cViewPr varScale="1">
        <p:scale>
          <a:sx n="62" d="100"/>
          <a:sy n="62" d="100"/>
        </p:scale>
        <p:origin x="54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BB49BF-EE40-A045-8B55-23D8E5013A4F}" type="doc">
      <dgm:prSet loTypeId="urn:microsoft.com/office/officeart/2005/8/layout/pyramid1" loCatId="" qsTypeId="urn:microsoft.com/office/officeart/2005/8/quickstyle/simple1" qsCatId="simple" csTypeId="urn:microsoft.com/office/officeart/2005/8/colors/accent1_2" csCatId="accent1" phldr="1"/>
      <dgm:spPr/>
    </dgm:pt>
    <dgm:pt modelId="{B13DAD83-4BCD-CA43-ABF2-80CE36262F5B}">
      <dgm:prSet phldrT="[Texto]" custT="1"/>
      <dgm:spPr>
        <a:blipFill dpi="0" rotWithShape="0">
          <a:blip xmlns:r="http://schemas.openxmlformats.org/officeDocument/2006/relationships" r:embed="rId1">
            <a:alphaModFix amt="58000"/>
          </a:blip>
          <a:srcRect/>
          <a:tile tx="0" ty="0" sx="100000" sy="100000" flip="none" algn="tl"/>
        </a:blipFill>
      </dgm:spPr>
      <dgm:t>
        <a:bodyPr/>
        <a:lstStyle/>
        <a:p>
          <a:r>
            <a:rPr lang="en-GB" sz="1800" b="1" i="0" u="none" strike="noStrike" cap="none" noProof="0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C levels: </a:t>
          </a:r>
          <a:r>
            <a:rPr lang="en-GB" sz="1800" b="0" i="0" u="none" strike="noStrike" cap="none" noProof="0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real time interactions dealing with complex topics. Adaptation of register and ability to deal with cultural implications and communicative intentions</a:t>
          </a:r>
          <a:r>
            <a:rPr lang="es-ES" sz="1800" b="0" i="0" u="none" strike="noStrike" cap="none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. </a:t>
          </a:r>
        </a:p>
      </dgm:t>
    </dgm:pt>
    <dgm:pt modelId="{351FD6BB-AFA9-414C-AE59-039113837167}" type="parTrans" cxnId="{68318D1D-61C5-3F46-A7D2-761FE3658116}">
      <dgm:prSet/>
      <dgm:spPr/>
      <dgm:t>
        <a:bodyPr/>
        <a:lstStyle/>
        <a:p>
          <a:endParaRPr lang="es-ES"/>
        </a:p>
      </dgm:t>
    </dgm:pt>
    <dgm:pt modelId="{46F08ED8-2180-4741-9792-7668BE516BCA}" type="sibTrans" cxnId="{68318D1D-61C5-3F46-A7D2-761FE3658116}">
      <dgm:prSet/>
      <dgm:spPr/>
      <dgm:t>
        <a:bodyPr/>
        <a:lstStyle/>
        <a:p>
          <a:endParaRPr lang="es-ES"/>
        </a:p>
      </dgm:t>
    </dgm:pt>
    <dgm:pt modelId="{A2C58F71-343B-2B46-A192-12F4D3CA8AAE}">
      <dgm:prSet phldrT="[Texto]" custT="1"/>
      <dgm:spPr>
        <a:blipFill dpi="0" rotWithShape="0">
          <a:blip xmlns:r="http://schemas.openxmlformats.org/officeDocument/2006/relationships" r:embed="rId1">
            <a:alphaModFix amt="58000"/>
          </a:blip>
          <a:srcRect/>
          <a:tile tx="0" ty="0" sx="100000" sy="100000" flip="none" algn="tl"/>
        </a:blipFill>
      </dgm:spPr>
      <dgm:t>
        <a:bodyPr/>
        <a:lstStyle/>
        <a:p>
          <a:endParaRPr lang="es-ES" sz="2800" dirty="0"/>
        </a:p>
        <a:p>
          <a:r>
            <a:rPr lang="es-ES" sz="1800" b="1" i="0" u="none" strike="noStrike" cap="none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B </a:t>
          </a:r>
          <a:r>
            <a:rPr lang="en-GB" sz="1800" b="1" i="0" u="none" strike="noStrike" cap="none" noProof="0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levels: </a:t>
          </a:r>
          <a:r>
            <a:rPr lang="en-GB" sz="1800" b="0" i="0" u="none" strike="noStrike" cap="none" noProof="0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real life interactions with discussions involving several participants. Linking of contributions to others and solving miscommunication</a:t>
          </a:r>
          <a:r>
            <a:rPr lang="en-GB" sz="1800" b="0" i="0" u="none" strike="noStrike" cap="none" noProof="0" dirty="0">
              <a:blipFill>
                <a:blip xmlns:r="http://schemas.openxmlformats.org/officeDocument/2006/relationships" r:embed="rId2"/>
                <a:tile tx="0" ty="0" sx="100000" sy="100000" flip="none" algn="tl"/>
              </a:blipFill>
              <a:latin typeface="+mj-lt"/>
              <a:ea typeface="Sniglet"/>
              <a:cs typeface="Sniglet"/>
              <a:sym typeface="Sniglet"/>
            </a:rPr>
            <a:t>. </a:t>
          </a:r>
        </a:p>
      </dgm:t>
    </dgm:pt>
    <dgm:pt modelId="{662CA668-8479-3C47-B9E6-6BF5F8C26AA3}" type="parTrans" cxnId="{CB14651D-8983-4542-B2B3-A7500A34E33C}">
      <dgm:prSet/>
      <dgm:spPr/>
      <dgm:t>
        <a:bodyPr/>
        <a:lstStyle/>
        <a:p>
          <a:endParaRPr lang="es-ES"/>
        </a:p>
      </dgm:t>
    </dgm:pt>
    <dgm:pt modelId="{13843D86-2039-0C4B-90B9-66C6EAA8A331}" type="sibTrans" cxnId="{CB14651D-8983-4542-B2B3-A7500A34E33C}">
      <dgm:prSet/>
      <dgm:spPr/>
      <dgm:t>
        <a:bodyPr/>
        <a:lstStyle/>
        <a:p>
          <a:endParaRPr lang="es-ES"/>
        </a:p>
      </dgm:t>
    </dgm:pt>
    <dgm:pt modelId="{B58BCC18-1651-DB4D-A385-49FA950E1886}">
      <dgm:prSet phldrT="[Texto]" custT="1"/>
      <dgm:spPr>
        <a:blipFill dpi="0" rotWithShape="0">
          <a:blip xmlns:r="http://schemas.openxmlformats.org/officeDocument/2006/relationships" r:embed="rId1">
            <a:alphaModFix amt="58000"/>
          </a:blip>
          <a:srcRect/>
          <a:tile tx="0" ty="0" sx="100000" sy="100000" flip="none" algn="tl"/>
        </a:blipFill>
      </dgm:spPr>
      <dgm:t>
        <a:bodyPr/>
        <a:lstStyle/>
        <a:p>
          <a:endParaRPr lang="es-ES" sz="2800" dirty="0"/>
        </a:p>
        <a:p>
          <a:r>
            <a:rPr lang="en-GB" sz="1800" b="1" i="0" u="none" strike="noStrike" cap="none" noProof="0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A levels: </a:t>
          </a:r>
          <a:r>
            <a:rPr lang="en-GB" sz="1800" b="0" i="0" u="none" strike="noStrike" cap="none" noProof="0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social and personal communication. Consecutive interaction, short posts or comments</a:t>
          </a:r>
        </a:p>
      </dgm:t>
    </dgm:pt>
    <dgm:pt modelId="{8AD7E81B-29A0-B249-8A27-B90D77EC4CD5}" type="parTrans" cxnId="{38169A40-DC53-0140-940F-10961EFBBBD3}">
      <dgm:prSet/>
      <dgm:spPr/>
      <dgm:t>
        <a:bodyPr/>
        <a:lstStyle/>
        <a:p>
          <a:endParaRPr lang="es-ES"/>
        </a:p>
      </dgm:t>
    </dgm:pt>
    <dgm:pt modelId="{D2D0EB76-D406-A949-AF1A-C27E0F6593A3}" type="sibTrans" cxnId="{38169A40-DC53-0140-940F-10961EFBBBD3}">
      <dgm:prSet/>
      <dgm:spPr/>
      <dgm:t>
        <a:bodyPr/>
        <a:lstStyle/>
        <a:p>
          <a:endParaRPr lang="es-ES"/>
        </a:p>
      </dgm:t>
    </dgm:pt>
    <dgm:pt modelId="{11BDF337-2F6E-3748-A902-75D826115F6C}" type="pres">
      <dgm:prSet presAssocID="{57BB49BF-EE40-A045-8B55-23D8E5013A4F}" presName="Name0" presStyleCnt="0">
        <dgm:presLayoutVars>
          <dgm:dir/>
          <dgm:animLvl val="lvl"/>
          <dgm:resizeHandles val="exact"/>
        </dgm:presLayoutVars>
      </dgm:prSet>
      <dgm:spPr/>
    </dgm:pt>
    <dgm:pt modelId="{2D8DC75E-F79D-8A41-9A5D-E3780ACEE35F}" type="pres">
      <dgm:prSet presAssocID="{B13DAD83-4BCD-CA43-ABF2-80CE36262F5B}" presName="Name8" presStyleCnt="0"/>
      <dgm:spPr/>
    </dgm:pt>
    <dgm:pt modelId="{8A452455-4C09-3848-8893-1AB1E84A72FF}" type="pres">
      <dgm:prSet presAssocID="{B13DAD83-4BCD-CA43-ABF2-80CE36262F5B}" presName="level" presStyleLbl="node1" presStyleIdx="0" presStyleCnt="3">
        <dgm:presLayoutVars>
          <dgm:chMax val="1"/>
          <dgm:bulletEnabled val="1"/>
        </dgm:presLayoutVars>
      </dgm:prSet>
      <dgm:spPr/>
    </dgm:pt>
    <dgm:pt modelId="{ADD83052-03AC-5C45-A813-48CBA3BD42F9}" type="pres">
      <dgm:prSet presAssocID="{B13DAD83-4BCD-CA43-ABF2-80CE36262F5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C5AC222-92DB-B447-BA65-D86C1EB6FCEC}" type="pres">
      <dgm:prSet presAssocID="{A2C58F71-343B-2B46-A192-12F4D3CA8AAE}" presName="Name8" presStyleCnt="0"/>
      <dgm:spPr/>
    </dgm:pt>
    <dgm:pt modelId="{441AFA6C-B762-4E43-81C3-83BD0014B9AF}" type="pres">
      <dgm:prSet presAssocID="{A2C58F71-343B-2B46-A192-12F4D3CA8AAE}" presName="level" presStyleLbl="node1" presStyleIdx="1" presStyleCnt="3">
        <dgm:presLayoutVars>
          <dgm:chMax val="1"/>
          <dgm:bulletEnabled val="1"/>
        </dgm:presLayoutVars>
      </dgm:prSet>
      <dgm:spPr/>
    </dgm:pt>
    <dgm:pt modelId="{E2A280CE-DCEC-7944-96D5-C3A356C1B30B}" type="pres">
      <dgm:prSet presAssocID="{A2C58F71-343B-2B46-A192-12F4D3CA8AA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86D30AD-1E32-BE4D-BA28-B40993A59427}" type="pres">
      <dgm:prSet presAssocID="{B58BCC18-1651-DB4D-A385-49FA950E1886}" presName="Name8" presStyleCnt="0"/>
      <dgm:spPr/>
    </dgm:pt>
    <dgm:pt modelId="{3B8DE887-1023-2544-ACC8-754F123B6403}" type="pres">
      <dgm:prSet presAssocID="{B58BCC18-1651-DB4D-A385-49FA950E1886}" presName="level" presStyleLbl="node1" presStyleIdx="2" presStyleCnt="3" custLinFactNeighborX="21167" custLinFactNeighborY="-1266">
        <dgm:presLayoutVars>
          <dgm:chMax val="1"/>
          <dgm:bulletEnabled val="1"/>
        </dgm:presLayoutVars>
      </dgm:prSet>
      <dgm:spPr/>
    </dgm:pt>
    <dgm:pt modelId="{8BACF727-450E-C647-B16D-7A1C5F555EB7}" type="pres">
      <dgm:prSet presAssocID="{B58BCC18-1651-DB4D-A385-49FA950E1886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72ABEF06-29B6-2243-BFF6-C1D74EAF83E4}" type="presOf" srcId="{B58BCC18-1651-DB4D-A385-49FA950E1886}" destId="{3B8DE887-1023-2544-ACC8-754F123B6403}" srcOrd="0" destOrd="0" presId="urn:microsoft.com/office/officeart/2005/8/layout/pyramid1"/>
    <dgm:cxn modelId="{1E568814-0E48-5B45-B607-AACE6FD224AF}" type="presOf" srcId="{B13DAD83-4BCD-CA43-ABF2-80CE36262F5B}" destId="{ADD83052-03AC-5C45-A813-48CBA3BD42F9}" srcOrd="1" destOrd="0" presId="urn:microsoft.com/office/officeart/2005/8/layout/pyramid1"/>
    <dgm:cxn modelId="{CB14651D-8983-4542-B2B3-A7500A34E33C}" srcId="{57BB49BF-EE40-A045-8B55-23D8E5013A4F}" destId="{A2C58F71-343B-2B46-A192-12F4D3CA8AAE}" srcOrd="1" destOrd="0" parTransId="{662CA668-8479-3C47-B9E6-6BF5F8C26AA3}" sibTransId="{13843D86-2039-0C4B-90B9-66C6EAA8A331}"/>
    <dgm:cxn modelId="{68318D1D-61C5-3F46-A7D2-761FE3658116}" srcId="{57BB49BF-EE40-A045-8B55-23D8E5013A4F}" destId="{B13DAD83-4BCD-CA43-ABF2-80CE36262F5B}" srcOrd="0" destOrd="0" parTransId="{351FD6BB-AFA9-414C-AE59-039113837167}" sibTransId="{46F08ED8-2180-4741-9792-7668BE516BCA}"/>
    <dgm:cxn modelId="{38169A40-DC53-0140-940F-10961EFBBBD3}" srcId="{57BB49BF-EE40-A045-8B55-23D8E5013A4F}" destId="{B58BCC18-1651-DB4D-A385-49FA950E1886}" srcOrd="2" destOrd="0" parTransId="{8AD7E81B-29A0-B249-8A27-B90D77EC4CD5}" sibTransId="{D2D0EB76-D406-A949-AF1A-C27E0F6593A3}"/>
    <dgm:cxn modelId="{8F83AA5D-3432-6345-9B43-20FAFB195390}" type="presOf" srcId="{B13DAD83-4BCD-CA43-ABF2-80CE36262F5B}" destId="{8A452455-4C09-3848-8893-1AB1E84A72FF}" srcOrd="0" destOrd="0" presId="urn:microsoft.com/office/officeart/2005/8/layout/pyramid1"/>
    <dgm:cxn modelId="{F7298160-AA7D-874E-A729-4F77267CE4ED}" type="presOf" srcId="{B58BCC18-1651-DB4D-A385-49FA950E1886}" destId="{8BACF727-450E-C647-B16D-7A1C5F555EB7}" srcOrd="1" destOrd="0" presId="urn:microsoft.com/office/officeart/2005/8/layout/pyramid1"/>
    <dgm:cxn modelId="{E7847789-DB9C-C94E-AE74-ECB5C6D3CBA7}" type="presOf" srcId="{57BB49BF-EE40-A045-8B55-23D8E5013A4F}" destId="{11BDF337-2F6E-3748-A902-75D826115F6C}" srcOrd="0" destOrd="0" presId="urn:microsoft.com/office/officeart/2005/8/layout/pyramid1"/>
    <dgm:cxn modelId="{0F7526A0-A959-5344-9F94-BEC81B1A28C5}" type="presOf" srcId="{A2C58F71-343B-2B46-A192-12F4D3CA8AAE}" destId="{E2A280CE-DCEC-7944-96D5-C3A356C1B30B}" srcOrd="1" destOrd="0" presId="urn:microsoft.com/office/officeart/2005/8/layout/pyramid1"/>
    <dgm:cxn modelId="{C7AA07CB-4C61-7F42-8C5E-9A5DDD7EBC35}" type="presOf" srcId="{A2C58F71-343B-2B46-A192-12F4D3CA8AAE}" destId="{441AFA6C-B762-4E43-81C3-83BD0014B9AF}" srcOrd="0" destOrd="0" presId="urn:microsoft.com/office/officeart/2005/8/layout/pyramid1"/>
    <dgm:cxn modelId="{C4CF4064-BB99-674D-90B6-4837B759E936}" type="presParOf" srcId="{11BDF337-2F6E-3748-A902-75D826115F6C}" destId="{2D8DC75E-F79D-8A41-9A5D-E3780ACEE35F}" srcOrd="0" destOrd="0" presId="urn:microsoft.com/office/officeart/2005/8/layout/pyramid1"/>
    <dgm:cxn modelId="{88C0C723-3E6B-3848-A157-DDEF27B637CC}" type="presParOf" srcId="{2D8DC75E-F79D-8A41-9A5D-E3780ACEE35F}" destId="{8A452455-4C09-3848-8893-1AB1E84A72FF}" srcOrd="0" destOrd="0" presId="urn:microsoft.com/office/officeart/2005/8/layout/pyramid1"/>
    <dgm:cxn modelId="{532ADED1-6912-6541-878F-3092E3A96400}" type="presParOf" srcId="{2D8DC75E-F79D-8A41-9A5D-E3780ACEE35F}" destId="{ADD83052-03AC-5C45-A813-48CBA3BD42F9}" srcOrd="1" destOrd="0" presId="urn:microsoft.com/office/officeart/2005/8/layout/pyramid1"/>
    <dgm:cxn modelId="{0DC99091-0683-4E40-9544-301182B558DA}" type="presParOf" srcId="{11BDF337-2F6E-3748-A902-75D826115F6C}" destId="{5C5AC222-92DB-B447-BA65-D86C1EB6FCEC}" srcOrd="1" destOrd="0" presId="urn:microsoft.com/office/officeart/2005/8/layout/pyramid1"/>
    <dgm:cxn modelId="{4C73DF34-28EF-7C41-AA85-921849EAAF72}" type="presParOf" srcId="{5C5AC222-92DB-B447-BA65-D86C1EB6FCEC}" destId="{441AFA6C-B762-4E43-81C3-83BD0014B9AF}" srcOrd="0" destOrd="0" presId="urn:microsoft.com/office/officeart/2005/8/layout/pyramid1"/>
    <dgm:cxn modelId="{827FC321-1951-D14F-9A14-B647A00BDA43}" type="presParOf" srcId="{5C5AC222-92DB-B447-BA65-D86C1EB6FCEC}" destId="{E2A280CE-DCEC-7944-96D5-C3A356C1B30B}" srcOrd="1" destOrd="0" presId="urn:microsoft.com/office/officeart/2005/8/layout/pyramid1"/>
    <dgm:cxn modelId="{C43B1245-925F-DC44-A229-DF1AED611A94}" type="presParOf" srcId="{11BDF337-2F6E-3748-A902-75D826115F6C}" destId="{A86D30AD-1E32-BE4D-BA28-B40993A59427}" srcOrd="2" destOrd="0" presId="urn:microsoft.com/office/officeart/2005/8/layout/pyramid1"/>
    <dgm:cxn modelId="{EC1665BA-6D8C-7C48-A112-5469D2FECE99}" type="presParOf" srcId="{A86D30AD-1E32-BE4D-BA28-B40993A59427}" destId="{3B8DE887-1023-2544-ACC8-754F123B6403}" srcOrd="0" destOrd="0" presId="urn:microsoft.com/office/officeart/2005/8/layout/pyramid1"/>
    <dgm:cxn modelId="{D8234ACC-3EA7-A94A-8DD1-F5E86FA34104}" type="presParOf" srcId="{A86D30AD-1E32-BE4D-BA28-B40993A59427}" destId="{8BACF727-450E-C647-B16D-7A1C5F555EB7}" srcOrd="1" destOrd="0" presId="urn:microsoft.com/office/officeart/2005/8/layout/pyramid1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452455-4C09-3848-8893-1AB1E84A72FF}">
      <dsp:nvSpPr>
        <dsp:cNvPr id="0" name=""/>
        <dsp:cNvSpPr/>
      </dsp:nvSpPr>
      <dsp:spPr>
        <a:xfrm>
          <a:off x="3950136" y="0"/>
          <a:ext cx="3950136" cy="1806222"/>
        </a:xfrm>
        <a:prstGeom prst="trapezoid">
          <a:avLst>
            <a:gd name="adj" fmla="val 109348"/>
          </a:avLst>
        </a:prstGeom>
        <a:blipFill dpi="0" rotWithShape="0">
          <a:blip xmlns:r="http://schemas.openxmlformats.org/officeDocument/2006/relationships" r:embed="rId1">
            <a:alphaModFix amt="58000"/>
          </a:blip>
          <a:srcRect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i="0" u="none" strike="noStrike" kern="1200" cap="none" noProof="0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C levels: </a:t>
          </a:r>
          <a:r>
            <a:rPr lang="en-GB" sz="1800" b="0" i="0" u="none" strike="noStrike" kern="1200" cap="none" noProof="0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real time interactions dealing with complex topics. Adaptation of register and ability to deal with cultural implications and communicative intentions</a:t>
          </a:r>
          <a:r>
            <a:rPr lang="es-ES" sz="1800" b="0" i="0" u="none" strike="noStrike" kern="1200" cap="none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. </a:t>
          </a:r>
        </a:p>
      </dsp:txBody>
      <dsp:txXfrm>
        <a:off x="3950136" y="0"/>
        <a:ext cx="3950136" cy="1806222"/>
      </dsp:txXfrm>
    </dsp:sp>
    <dsp:sp modelId="{441AFA6C-B762-4E43-81C3-83BD0014B9AF}">
      <dsp:nvSpPr>
        <dsp:cNvPr id="0" name=""/>
        <dsp:cNvSpPr/>
      </dsp:nvSpPr>
      <dsp:spPr>
        <a:xfrm>
          <a:off x="1975068" y="1806222"/>
          <a:ext cx="7900273" cy="1806222"/>
        </a:xfrm>
        <a:prstGeom prst="trapezoid">
          <a:avLst>
            <a:gd name="adj" fmla="val 109348"/>
          </a:avLst>
        </a:prstGeom>
        <a:blipFill dpi="0" rotWithShape="0">
          <a:blip xmlns:r="http://schemas.openxmlformats.org/officeDocument/2006/relationships" r:embed="rId1">
            <a:alphaModFix amt="58000"/>
          </a:blip>
          <a:srcRect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800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i="0" u="none" strike="noStrike" kern="1200" cap="none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B </a:t>
          </a:r>
          <a:r>
            <a:rPr lang="en-GB" sz="1800" b="1" i="0" u="none" strike="noStrike" kern="1200" cap="none" noProof="0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levels: </a:t>
          </a:r>
          <a:r>
            <a:rPr lang="en-GB" sz="1800" b="0" i="0" u="none" strike="noStrike" kern="1200" cap="none" noProof="0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real life interactions with discussions involving several participants. Linking of contributions to others and solving miscommunication</a:t>
          </a:r>
          <a:r>
            <a:rPr lang="en-GB" sz="1800" b="0" i="0" u="none" strike="noStrike" kern="1200" cap="none" noProof="0" dirty="0">
              <a:blipFill>
                <a:blip xmlns:r="http://schemas.openxmlformats.org/officeDocument/2006/relationships" r:embed="rId2"/>
                <a:tile tx="0" ty="0" sx="100000" sy="100000" flip="none" algn="tl"/>
              </a:blipFill>
              <a:latin typeface="+mj-lt"/>
              <a:ea typeface="Sniglet"/>
              <a:cs typeface="Sniglet"/>
              <a:sym typeface="Sniglet"/>
            </a:rPr>
            <a:t>. </a:t>
          </a:r>
        </a:p>
      </dsp:txBody>
      <dsp:txXfrm>
        <a:off x="3357616" y="1806222"/>
        <a:ext cx="5135177" cy="1806222"/>
      </dsp:txXfrm>
    </dsp:sp>
    <dsp:sp modelId="{3B8DE887-1023-2544-ACC8-754F123B6403}">
      <dsp:nvSpPr>
        <dsp:cNvPr id="0" name=""/>
        <dsp:cNvSpPr/>
      </dsp:nvSpPr>
      <dsp:spPr>
        <a:xfrm>
          <a:off x="0" y="3589577"/>
          <a:ext cx="11850410" cy="1806222"/>
        </a:xfrm>
        <a:prstGeom prst="trapezoid">
          <a:avLst>
            <a:gd name="adj" fmla="val 109348"/>
          </a:avLst>
        </a:prstGeom>
        <a:blipFill dpi="0" rotWithShape="0">
          <a:blip xmlns:r="http://schemas.openxmlformats.org/officeDocument/2006/relationships" r:embed="rId1">
            <a:alphaModFix amt="58000"/>
          </a:blip>
          <a:srcRect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800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i="0" u="none" strike="noStrike" kern="1200" cap="none" noProof="0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A levels: </a:t>
          </a:r>
          <a:r>
            <a:rPr lang="en-GB" sz="1800" b="0" i="0" u="none" strike="noStrike" kern="1200" cap="none" noProof="0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social and personal communication. Consecutive interaction, short posts or comments</a:t>
          </a:r>
        </a:p>
      </dsp:txBody>
      <dsp:txXfrm>
        <a:off x="2073821" y="3589577"/>
        <a:ext cx="7702766" cy="18062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F75E8-3157-40D1-91A7-89E5ECBAD759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2532C-1669-4BC0-B362-1BA5C990D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675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9C623-DA96-44C8-AE75-8E5210F0FF01}" type="datetimeFigureOut">
              <a:rPr lang="de-AT" smtClean="0"/>
              <a:t>27.06.2024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7D6DD-DFA2-43CB-AD64-2EC5BC4A30E6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96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326893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988101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54336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75902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50388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0756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45602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03887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s-ES" sz="1800" b="1" kern="1200">
              <a:solidFill>
                <a:srgbClr val="1F4E79"/>
              </a:solidFill>
              <a:latin typeface="+mn-lt"/>
              <a:ea typeface="+mn-ea"/>
              <a:cs typeface="+mn-cs"/>
            </a:endParaRPr>
          </a:p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943957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s-ES" sz="1800" b="1" kern="1200">
              <a:solidFill>
                <a:srgbClr val="1F4E79"/>
              </a:solidFill>
              <a:latin typeface="+mn-lt"/>
              <a:ea typeface="+mn-ea"/>
              <a:cs typeface="+mn-cs"/>
            </a:endParaRPr>
          </a:p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60760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s-ES" sz="1800" b="1" kern="1200">
              <a:solidFill>
                <a:srgbClr val="1F4E79"/>
              </a:solidFill>
              <a:latin typeface="+mn-lt"/>
              <a:ea typeface="+mn-ea"/>
              <a:cs typeface="+mn-cs"/>
            </a:endParaRPr>
          </a:p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08200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970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62B60E-6398-4BF2-99E0-4F6FEC3730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0654" y="365125"/>
            <a:ext cx="11218126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D392025-DA80-4A7B-8B7D-91AB9189518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90538" y="1989138"/>
            <a:ext cx="11218862" cy="3621087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96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F133682B-91B0-963A-E827-A2834FAB7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54" y="365125"/>
            <a:ext cx="112181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de-AT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9237A03-E99F-EBA4-1AEE-354C39087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0654" y="1825625"/>
            <a:ext cx="11218126" cy="4051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AT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2E55C4D-FE08-6124-B553-FCAF365A265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6616" y="5847890"/>
            <a:ext cx="1958447" cy="66816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FF063FA-72D6-7559-B9F5-A9CEB65C8CDB}"/>
              </a:ext>
            </a:extLst>
          </p:cNvPr>
          <p:cNvSpPr txBox="1"/>
          <p:nvPr userDrawn="1"/>
        </p:nvSpPr>
        <p:spPr>
          <a:xfrm>
            <a:off x="2711491" y="5927225"/>
            <a:ext cx="7613780" cy="588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32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ecml.at/companionvolumetoolbox" TargetMode="External"/><Relationship Id="rId4" Type="http://schemas.openxmlformats.org/officeDocument/2006/relationships/hyperlink" Target="https://creativecommons.org/licenses/by-nc-sa/4.0/deed.en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10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4582" y="4320933"/>
            <a:ext cx="9144000" cy="1977676"/>
          </a:xfrm>
        </p:spPr>
        <p:txBody>
          <a:bodyPr>
            <a:normAutofit fontScale="90000"/>
          </a:bodyPr>
          <a:lstStyle/>
          <a:p>
            <a:r>
              <a:rPr lang="en-GB" b="1" noProof="0" dirty="0">
                <a:solidFill>
                  <a:schemeClr val="accent5">
                    <a:lumMod val="50000"/>
                  </a:schemeClr>
                </a:solidFill>
              </a:rPr>
              <a:t>Online interaction in the Companion Volume to the Common European Framework of Reference for Languages: </a:t>
            </a:r>
            <a:r>
              <a:rPr lang="en-GB" sz="6000" b="1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Online conversation and discussion</a:t>
            </a:r>
            <a:br>
              <a:rPr lang="es-ES_tradnl" sz="6000" b="1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endParaRPr lang="en-GB" b="1" noProof="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3818" y="102686"/>
            <a:ext cx="11994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rgbClr val="69C509"/>
                </a:solidFill>
              </a:rPr>
              <a:t>CEFR Companion Volume implementation toolbox                                                                                                                            </a:t>
            </a:r>
          </a:p>
          <a:p>
            <a:r>
              <a:rPr lang="fr-FR" sz="1200" dirty="0">
                <a:solidFill>
                  <a:srgbClr val="1F4E79"/>
                </a:solidFill>
              </a:rPr>
              <a:t>Implémentation du Volume complémentaire du CECR – Boîte d’outils</a:t>
            </a:r>
          </a:p>
          <a:p>
            <a:r>
              <a:rPr lang="en-GB" sz="1200" b="1" dirty="0">
                <a:solidFill>
                  <a:srgbClr val="69C509"/>
                </a:solidFill>
              </a:rPr>
              <a:t>   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4865819-FA49-2D5F-D398-2DC42C9CDE64}"/>
              </a:ext>
            </a:extLst>
          </p:cNvPr>
          <p:cNvSpPr txBox="1"/>
          <p:nvPr/>
        </p:nvSpPr>
        <p:spPr>
          <a:xfrm>
            <a:off x="3037709" y="4663440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sz="3600" b="1" dirty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Grafik 10">
            <a:extLst>
              <a:ext uri="{FF2B5EF4-FFF2-40B4-BE49-F238E27FC236}">
                <a16:creationId xmlns:a16="http://schemas.microsoft.com/office/drawing/2014/main" id="{F287051C-ED55-2BDA-CB08-E5D1363B5E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1267" y="425851"/>
            <a:ext cx="1026915" cy="666881"/>
          </a:xfrm>
          <a:prstGeom prst="rect">
            <a:avLst/>
          </a:prstGeom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37B67FD7-D87D-7276-FD1B-15EB9B121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311" y="6044693"/>
            <a:ext cx="8315325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© 2023. This work is licensed under an Attribution-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NonCommercial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-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ShareAlike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International Creative Commons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  <a:hlinkClick r:id="rId4"/>
              </a:rPr>
              <a:t>CC-BY-NC-SA 4.0 License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 Attribution: Original activity from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Fischer Johann (et al.) 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(2023), </a:t>
            </a:r>
            <a:r>
              <a:rPr kumimoji="0" lang="en-GB" altLang="en-US" sz="9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CEFR Companion Volume implementation toolbox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, Council of Europe (European Centre for Modern Languages), Graz, available at 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  <a:hlinkClick r:id="rId5"/>
              </a:rPr>
              <a:t>www.ecml.at/companionvolumetoolbox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99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12"/>
    </mc:Choice>
    <mc:Fallback xmlns="">
      <p:transition spd="slow" advTm="1011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A7231FF7-1E3C-B148-8BB5-01DA52EFD8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8690374"/>
              </p:ext>
            </p:extLst>
          </p:nvPr>
        </p:nvGraphicFramePr>
        <p:xfrm>
          <a:off x="0" y="226685"/>
          <a:ext cx="1185041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Google Shape;289;p33">
            <a:extLst>
              <a:ext uri="{FF2B5EF4-FFF2-40B4-BE49-F238E27FC236}">
                <a16:creationId xmlns:a16="http://schemas.microsoft.com/office/drawing/2014/main" id="{C5411CB9-FF0C-1D4B-B990-922C67F4C301}"/>
              </a:ext>
            </a:extLst>
          </p:cNvPr>
          <p:cNvSpPr/>
          <p:nvPr/>
        </p:nvSpPr>
        <p:spPr>
          <a:xfrm>
            <a:off x="415866" y="2273385"/>
            <a:ext cx="1374854" cy="1325266"/>
          </a:xfrm>
          <a:custGeom>
            <a:avLst/>
            <a:gdLst/>
            <a:ahLst/>
            <a:cxnLst/>
            <a:rect l="l" t="t" r="r" b="b"/>
            <a:pathLst>
              <a:path w="143434" h="111665" extrusionOk="0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solidFill>
            <a:srgbClr val="1F4E79"/>
          </a:solidFill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BC1BA1B-330E-B26F-A87B-5F6A80331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590" y="162517"/>
            <a:ext cx="2898260" cy="2377818"/>
          </a:xfrm>
        </p:spPr>
        <p:txBody>
          <a:bodyPr>
            <a:normAutofit/>
          </a:bodyPr>
          <a:lstStyle/>
          <a:p>
            <a:r>
              <a:rPr lang="en-GB" sz="3200" b="1" noProof="0" dirty="0">
                <a:solidFill>
                  <a:srgbClr val="4472C4">
                    <a:lumMod val="50000"/>
                  </a:srgbClr>
                </a:solidFill>
                <a:latin typeface="Calibri Light" panose="020F0302020204030204"/>
              </a:rPr>
              <a:t>Online conversation and discussion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2942B63-4183-AEB5-6E3A-02B435C04984}"/>
              </a:ext>
            </a:extLst>
          </p:cNvPr>
          <p:cNvSpPr txBox="1"/>
          <p:nvPr/>
        </p:nvSpPr>
        <p:spPr>
          <a:xfrm>
            <a:off x="2770103" y="1801671"/>
            <a:ext cx="66517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i="1" dirty="0">
                <a:solidFill>
                  <a:schemeClr val="tx2"/>
                </a:solidFill>
                <a:effectLst/>
              </a:rPr>
              <a:t>C1: </a:t>
            </a:r>
            <a:r>
              <a:rPr lang="en-GB" sz="1200" i="1" dirty="0">
                <a:solidFill>
                  <a:schemeClr val="tx2"/>
                </a:solidFill>
                <a:effectLst/>
              </a:rPr>
              <a:t>Can engage in real-time online exchanges with several participants, understanding the communicative</a:t>
            </a:r>
            <a:endParaRPr lang="en-GB" sz="1200" dirty="0">
              <a:solidFill>
                <a:schemeClr val="tx2"/>
              </a:solidFill>
              <a:effectLst/>
            </a:endParaRPr>
          </a:p>
          <a:p>
            <a:pPr algn="ctr"/>
            <a:r>
              <a:rPr lang="en-GB" sz="1200" i="1" dirty="0">
                <a:solidFill>
                  <a:schemeClr val="tx2"/>
                </a:solidFill>
                <a:effectLst/>
              </a:rPr>
              <a:t>intentions and cultural implications of the various contributions.</a:t>
            </a:r>
            <a:endParaRPr lang="en-GB" sz="1200" dirty="0">
              <a:solidFill>
                <a:schemeClr val="tx2"/>
              </a:solidFill>
              <a:effectLst/>
            </a:endParaRPr>
          </a:p>
          <a:p>
            <a:pPr algn="ctr"/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FA0EAA4-2D68-D53C-AA31-E2972CE88AB9}"/>
              </a:ext>
            </a:extLst>
          </p:cNvPr>
          <p:cNvSpPr txBox="1"/>
          <p:nvPr/>
        </p:nvSpPr>
        <p:spPr>
          <a:xfrm>
            <a:off x="2770103" y="3745989"/>
            <a:ext cx="66517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i="1" dirty="0">
                <a:solidFill>
                  <a:schemeClr val="tx2"/>
                </a:solidFill>
                <a:effectLst/>
              </a:rPr>
              <a:t>B2</a:t>
            </a:r>
            <a:r>
              <a:rPr lang="en-GB" sz="1200" i="1" dirty="0">
                <a:solidFill>
                  <a:schemeClr val="tx2"/>
                </a:solidFill>
                <a:effectLst/>
              </a:rPr>
              <a:t>: Can participate actively in an online discussion, stating and responding to opinions on topics of interest at</a:t>
            </a:r>
            <a:r>
              <a:rPr lang="en-GB" sz="1200" dirty="0">
                <a:solidFill>
                  <a:schemeClr val="tx2"/>
                </a:solidFill>
              </a:rPr>
              <a:t> </a:t>
            </a:r>
            <a:r>
              <a:rPr lang="en-GB" sz="1200" i="1" dirty="0">
                <a:solidFill>
                  <a:schemeClr val="tx2"/>
                </a:solidFill>
                <a:effectLst/>
              </a:rPr>
              <a:t>some length, provided contributors avoid unusual or complex language and allow time for responses.</a:t>
            </a:r>
            <a:endParaRPr lang="en-GB" sz="1200" dirty="0">
              <a:solidFill>
                <a:schemeClr val="tx2"/>
              </a:solidFill>
              <a:effectLst/>
            </a:endParaRPr>
          </a:p>
          <a:p>
            <a:pPr algn="ctr"/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E2C941C-3290-F9C1-83B4-A5B3C73D062D}"/>
              </a:ext>
            </a:extLst>
          </p:cNvPr>
          <p:cNvSpPr txBox="1"/>
          <p:nvPr/>
        </p:nvSpPr>
        <p:spPr>
          <a:xfrm>
            <a:off x="2746845" y="5276020"/>
            <a:ext cx="66517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i="1" dirty="0">
                <a:solidFill>
                  <a:schemeClr val="tx2"/>
                </a:solidFill>
                <a:effectLst/>
              </a:rPr>
              <a:t>A2: </a:t>
            </a:r>
            <a:r>
              <a:rPr lang="en-GB" sz="1200" i="1" dirty="0">
                <a:solidFill>
                  <a:schemeClr val="tx2"/>
                </a:solidFill>
                <a:effectLst/>
              </a:rPr>
              <a:t>Can engage in basic social communication online (e.g. a simple message on a virtual card for special</a:t>
            </a:r>
            <a:r>
              <a:rPr lang="en-GB" sz="1200" dirty="0">
                <a:solidFill>
                  <a:schemeClr val="tx2"/>
                </a:solidFill>
              </a:rPr>
              <a:t> </a:t>
            </a:r>
            <a:r>
              <a:rPr lang="en-GB" sz="1200" i="1" dirty="0">
                <a:solidFill>
                  <a:schemeClr val="tx2"/>
                </a:solidFill>
                <a:effectLst/>
              </a:rPr>
              <a:t>occasions, sharing news and making/confirming arrangements to meet).</a:t>
            </a:r>
            <a:endParaRPr lang="en-GB" sz="1200" dirty="0">
              <a:solidFill>
                <a:schemeClr val="tx2"/>
              </a:solidFill>
              <a:effectLst/>
            </a:endParaRPr>
          </a:p>
          <a:p>
            <a:pPr algn="ctr"/>
            <a:endParaRPr lang="en-GB" dirty="0">
              <a:solidFill>
                <a:schemeClr val="tx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034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546"/>
    </mc:Choice>
    <mc:Fallback xmlns="">
      <p:transition spd="slow" advTm="9754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900" b="1" noProof="0" dirty="0">
                <a:solidFill>
                  <a:schemeClr val="accent5">
                    <a:lumMod val="50000"/>
                  </a:schemeClr>
                </a:solidFill>
                <a:sym typeface="Walter Turncoat"/>
              </a:rPr>
              <a:t>If you want to know more …</a:t>
            </a:r>
            <a:br>
              <a:rPr lang="en-GB" sz="2900" b="1" noProof="0" dirty="0">
                <a:solidFill>
                  <a:schemeClr val="accent5">
                    <a:lumMod val="50000"/>
                  </a:schemeClr>
                </a:solidFill>
                <a:sym typeface="Walter Turncoat"/>
              </a:rPr>
            </a:br>
            <a:endParaRPr lang="en-GB" sz="2900" b="1" noProof="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10"/>
          </p:nvPr>
        </p:nvSpPr>
        <p:spPr>
          <a:xfrm>
            <a:off x="482484" y="1618456"/>
            <a:ext cx="11218862" cy="3621087"/>
          </a:xfrm>
        </p:spPr>
        <p:txBody>
          <a:bodyPr>
            <a:normAutofit fontScale="92500" lnSpcReduction="10000"/>
          </a:bodyPr>
          <a:lstStyle/>
          <a:p>
            <a:pPr marL="169329" indent="0">
              <a:buClr>
                <a:srgbClr val="FFFFFF"/>
              </a:buClr>
              <a:buNone/>
              <a:defRPr/>
            </a:pPr>
            <a:r>
              <a:rPr lang="en-GB" sz="1800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Garcia, D., </a:t>
            </a:r>
            <a:r>
              <a:rPr lang="en-GB" sz="1800" noProof="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Kappas</a:t>
            </a:r>
            <a:r>
              <a:rPr lang="en-GB" sz="1800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 A., Küster, D., &amp; Schweitzer, F. (2016). The dynamics of emotions in online interaction. </a:t>
            </a:r>
            <a:r>
              <a:rPr lang="en-GB" sz="1800" i="1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Royal Society open science</a:t>
            </a:r>
            <a:r>
              <a:rPr lang="en-GB" sz="1800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 3(8), 160059.</a:t>
            </a:r>
          </a:p>
          <a:p>
            <a:pPr marL="169329" indent="0">
              <a:buClr>
                <a:srgbClr val="FFFFFF"/>
              </a:buClr>
              <a:buNone/>
              <a:defRPr/>
            </a:pPr>
            <a:r>
              <a:rPr lang="en-GB" sz="1800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Herring, S. C. (2007). A faceted classification scheme for computer-mediated discourse. </a:t>
            </a:r>
            <a:r>
              <a:rPr lang="en-GB" sz="1800" i="1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Language@ internet</a:t>
            </a:r>
            <a:r>
              <a:rPr lang="en-GB" sz="1800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 4(1).</a:t>
            </a:r>
          </a:p>
          <a:p>
            <a:pPr marL="169329" indent="0">
              <a:buClr>
                <a:srgbClr val="FFFFFF"/>
              </a:buClr>
              <a:buNone/>
              <a:defRPr/>
            </a:pPr>
            <a:r>
              <a:rPr lang="en-GB" sz="1800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Jaggars, S. S., &amp; Xu, D. (2016). How do online course design features influence student performance?. </a:t>
            </a:r>
            <a:r>
              <a:rPr lang="en-GB" sz="1800" i="1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Computers &amp; Education</a:t>
            </a:r>
            <a:r>
              <a:rPr lang="en-GB" sz="1800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 95, 270-284.</a:t>
            </a:r>
          </a:p>
          <a:p>
            <a:pPr marL="169329" indent="0">
              <a:buClr>
                <a:srgbClr val="FFFFFF"/>
              </a:buClr>
              <a:buNone/>
              <a:defRPr/>
            </a:pPr>
            <a:r>
              <a:rPr lang="en-GB" sz="1800" noProof="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Lapadat</a:t>
            </a:r>
            <a:r>
              <a:rPr lang="en-GB" sz="1800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 J. C. (2002). Written interaction: A key component in online learning. </a:t>
            </a:r>
            <a:r>
              <a:rPr lang="en-GB" sz="1800" i="1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Journal of computer-mediated communication</a:t>
            </a:r>
            <a:r>
              <a:rPr lang="en-GB" sz="1800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 7(4), JCMC742</a:t>
            </a:r>
            <a:r>
              <a:rPr lang="en-GB" sz="1800" noProof="0" dirty="0"/>
              <a:t>.</a:t>
            </a:r>
            <a:endParaRPr lang="en-GB" sz="1800" noProof="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169329" indent="0">
              <a:buClr>
                <a:srgbClr val="FFFFFF"/>
              </a:buClr>
              <a:buNone/>
              <a:defRPr/>
            </a:pPr>
            <a:r>
              <a:rPr lang="en-GB" sz="1800" noProof="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Shiao</a:t>
            </a:r>
            <a:r>
              <a:rPr lang="en-GB" sz="1800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-Yun Chiang &amp; Han-Fu Mi (2011) Reformulation: a verbal display of interlanguage awareness in instructional interactions, </a:t>
            </a:r>
            <a:r>
              <a:rPr lang="en-GB" sz="1800" i="1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Language Awareness</a:t>
            </a:r>
            <a:r>
              <a:rPr lang="en-GB" sz="1800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 20:2, 135-149.</a:t>
            </a:r>
          </a:p>
          <a:p>
            <a:pPr marL="169329" indent="0">
              <a:buClr>
                <a:srgbClr val="FFFFFF"/>
              </a:buClr>
              <a:buNone/>
              <a:defRPr/>
            </a:pPr>
            <a:r>
              <a:rPr lang="en-GB" sz="1800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Smith, B. </a:t>
            </a:r>
            <a:r>
              <a:rPr lang="en-GB" sz="1800" noProof="0">
                <a:solidFill>
                  <a:schemeClr val="accent1">
                    <a:lumMod val="50000"/>
                  </a:schemeClr>
                </a:solidFill>
                <a:latin typeface="+mj-lt"/>
              </a:rPr>
              <a:t>(2004). </a:t>
            </a:r>
            <a:r>
              <a:rPr lang="en-GB" sz="1800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Computer-mediated negotiated interaction and lexical acquisition. </a:t>
            </a:r>
            <a:r>
              <a:rPr lang="en-GB" sz="1800" i="1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Studies in Second Language Acquisition</a:t>
            </a:r>
            <a:r>
              <a:rPr lang="en-GB" sz="1800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 26, 365 – 398 .</a:t>
            </a:r>
          </a:p>
          <a:p>
            <a:pPr marL="169329" indent="0">
              <a:buClr>
                <a:srgbClr val="FFFFFF"/>
              </a:buClr>
              <a:buNone/>
              <a:defRPr/>
            </a:pPr>
            <a:r>
              <a:rPr lang="en-GB" sz="1800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Tu, C. H., &amp; McIsaac, M. (2002). The relationship of social presence and interaction in online classes. </a:t>
            </a:r>
            <a:r>
              <a:rPr lang="en-GB" sz="1800" i="1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The American journal of distance education</a:t>
            </a:r>
            <a:r>
              <a:rPr lang="en-GB" sz="1800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 16(3), 131-150.</a:t>
            </a:r>
          </a:p>
          <a:p>
            <a:pPr marL="169329" indent="0">
              <a:buClr>
                <a:srgbClr val="FFFFFF"/>
              </a:buClr>
              <a:buNone/>
              <a:defRPr/>
            </a:pPr>
            <a:endParaRPr lang="en-GB" sz="1800" noProof="0" dirty="0">
              <a:solidFill>
                <a:schemeClr val="accent1">
                  <a:lumMod val="50000"/>
                </a:schemeClr>
              </a:solidFill>
              <a:latin typeface="+mj-lt"/>
              <a:sym typeface="Sniglet"/>
            </a:endParaRP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595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10"/>
    </mc:Choice>
    <mc:Fallback xmlns="">
      <p:transition spd="slow" advTm="641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8BAC49-1B4E-5C45-9B9C-9D0CF5C009F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86569" y="1033175"/>
            <a:ext cx="11218862" cy="36210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noProof="0" dirty="0">
                <a:solidFill>
                  <a:srgbClr val="4472C4">
                    <a:lumMod val="50000"/>
                  </a:srgbClr>
                </a:solidFill>
                <a:latin typeface="Calibri Light" panose="020F0302020204030204"/>
                <a:ea typeface="+mj-ea"/>
                <a:cs typeface="+mj-cs"/>
              </a:rPr>
              <a:t>Online interaction: online conversation and discussion</a:t>
            </a:r>
            <a:endParaRPr lang="en-GB" sz="3200" noProof="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78CB663-FDC4-DB46-AB78-F3EC4A087B3C}"/>
              </a:ext>
            </a:extLst>
          </p:cNvPr>
          <p:cNvSpPr txBox="1"/>
          <p:nvPr/>
        </p:nvSpPr>
        <p:spPr>
          <a:xfrm>
            <a:off x="972511" y="2136338"/>
            <a:ext cx="1094343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Interaction is one of the driving forces behind language learning.</a:t>
            </a:r>
          </a:p>
          <a:p>
            <a:endParaRPr lang="en-GB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Language learning has moved towards multimodal modes of engagement.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The online medium reflects on the nature of the interactions.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Quality interaction is characteristic of successful learning online.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78413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8069"/>
    </mc:Choice>
    <mc:Fallback xmlns="">
      <p:transition spd="slow" advTm="138069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C95F36-6FDB-3B48-927D-6D9D43565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noProof="0" dirty="0">
                <a:solidFill>
                  <a:srgbClr val="4472C4">
                    <a:lumMod val="50000"/>
                  </a:srgbClr>
                </a:solidFill>
              </a:rPr>
              <a:t>Online conversation and discussion</a:t>
            </a:r>
            <a:endParaRPr lang="en-GB" sz="3200" noProof="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084E66-9F28-C647-B2BD-EB2C10A1780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90538" y="1690688"/>
            <a:ext cx="11218862" cy="3919537"/>
          </a:xfrm>
        </p:spPr>
        <p:txBody>
          <a:bodyPr/>
          <a:lstStyle/>
          <a:p>
            <a:pPr marL="0" indent="0">
              <a:buNone/>
            </a:pPr>
            <a:r>
              <a:rPr lang="en-GB" sz="1800" b="1" noProof="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  <a:sym typeface="Sniglet"/>
              </a:rPr>
              <a:t>The CEFR presents online interaction as different to face-to-face interaction and lists some of the requirements for successful communication: </a:t>
            </a:r>
          </a:p>
        </p:txBody>
      </p:sp>
      <p:grpSp>
        <p:nvGrpSpPr>
          <p:cNvPr id="4" name="Google Shape;51;p11">
            <a:extLst>
              <a:ext uri="{FF2B5EF4-FFF2-40B4-BE49-F238E27FC236}">
                <a16:creationId xmlns:a16="http://schemas.microsoft.com/office/drawing/2014/main" id="{2A432CE6-1FDA-5B4B-B0E8-3881F23512A7}"/>
              </a:ext>
            </a:extLst>
          </p:cNvPr>
          <p:cNvGrpSpPr/>
          <p:nvPr/>
        </p:nvGrpSpPr>
        <p:grpSpPr>
          <a:xfrm rot="5043882">
            <a:off x="844413" y="2355349"/>
            <a:ext cx="528415" cy="873152"/>
            <a:chOff x="1113100" y="2199475"/>
            <a:chExt cx="801900" cy="709925"/>
          </a:xfrm>
          <a:blipFill>
            <a:blip r:embed="rId4"/>
            <a:tile tx="0" ty="0" sx="100000" sy="100000" flip="none" algn="tl"/>
          </a:blipFill>
        </p:grpSpPr>
        <p:sp>
          <p:nvSpPr>
            <p:cNvPr id="5" name="Google Shape;52;p11">
              <a:extLst>
                <a:ext uri="{FF2B5EF4-FFF2-40B4-BE49-F238E27FC236}">
                  <a16:creationId xmlns:a16="http://schemas.microsoft.com/office/drawing/2014/main" id="{A869D0E6-BB2D-2740-8898-0D4FD6EDB301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6" name="Google Shape;53;p11">
              <a:extLst>
                <a:ext uri="{FF2B5EF4-FFF2-40B4-BE49-F238E27FC236}">
                  <a16:creationId xmlns:a16="http://schemas.microsoft.com/office/drawing/2014/main" id="{94CC8592-A738-4D47-9D75-8EF173C1B596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7" name="CuadroTexto 6">
            <a:extLst>
              <a:ext uri="{FF2B5EF4-FFF2-40B4-BE49-F238E27FC236}">
                <a16:creationId xmlns:a16="http://schemas.microsoft.com/office/drawing/2014/main" id="{C1CDC709-4B50-8040-B54F-8DC1899B1E46}"/>
              </a:ext>
            </a:extLst>
          </p:cNvPr>
          <p:cNvSpPr txBox="1"/>
          <p:nvPr/>
        </p:nvSpPr>
        <p:spPr>
          <a:xfrm>
            <a:off x="1726699" y="2655437"/>
            <a:ext cx="4274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Redundancy and repetition in messages</a:t>
            </a:r>
          </a:p>
        </p:txBody>
      </p:sp>
      <p:grpSp>
        <p:nvGrpSpPr>
          <p:cNvPr id="16" name="Google Shape;51;p11">
            <a:extLst>
              <a:ext uri="{FF2B5EF4-FFF2-40B4-BE49-F238E27FC236}">
                <a16:creationId xmlns:a16="http://schemas.microsoft.com/office/drawing/2014/main" id="{8017DB64-78A8-A345-8269-542C96824E1F}"/>
              </a:ext>
            </a:extLst>
          </p:cNvPr>
          <p:cNvGrpSpPr/>
          <p:nvPr/>
        </p:nvGrpSpPr>
        <p:grpSpPr>
          <a:xfrm rot="5043882">
            <a:off x="3274170" y="2912219"/>
            <a:ext cx="528415" cy="873152"/>
            <a:chOff x="1113100" y="2199475"/>
            <a:chExt cx="801900" cy="709925"/>
          </a:xfrm>
          <a:blipFill>
            <a:blip r:embed="rId4"/>
            <a:tile tx="0" ty="0" sx="100000" sy="100000" flip="none" algn="tl"/>
          </a:blipFill>
        </p:grpSpPr>
        <p:sp>
          <p:nvSpPr>
            <p:cNvPr id="17" name="Google Shape;52;p11">
              <a:extLst>
                <a:ext uri="{FF2B5EF4-FFF2-40B4-BE49-F238E27FC236}">
                  <a16:creationId xmlns:a16="http://schemas.microsoft.com/office/drawing/2014/main" id="{B6B5E6D1-3EF3-2141-8E1A-ED9A7F9FF03A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8" name="Google Shape;53;p11">
              <a:extLst>
                <a:ext uri="{FF2B5EF4-FFF2-40B4-BE49-F238E27FC236}">
                  <a16:creationId xmlns:a16="http://schemas.microsoft.com/office/drawing/2014/main" id="{F5A35E49-9889-1D46-9D8D-6DCC364CBC89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20" name="Google Shape;51;p11">
            <a:extLst>
              <a:ext uri="{FF2B5EF4-FFF2-40B4-BE49-F238E27FC236}">
                <a16:creationId xmlns:a16="http://schemas.microsoft.com/office/drawing/2014/main" id="{B8093A43-739D-BDF0-5701-4B65B5196266}"/>
              </a:ext>
            </a:extLst>
          </p:cNvPr>
          <p:cNvGrpSpPr/>
          <p:nvPr/>
        </p:nvGrpSpPr>
        <p:grpSpPr>
          <a:xfrm rot="5043882">
            <a:off x="3274170" y="3575671"/>
            <a:ext cx="528415" cy="873152"/>
            <a:chOff x="1113100" y="2199475"/>
            <a:chExt cx="801900" cy="709925"/>
          </a:xfrm>
          <a:blipFill>
            <a:blip r:embed="rId4"/>
            <a:tile tx="0" ty="0" sx="100000" sy="100000" flip="none" algn="tl"/>
          </a:blipFill>
        </p:grpSpPr>
        <p:sp>
          <p:nvSpPr>
            <p:cNvPr id="21" name="Google Shape;52;p11">
              <a:extLst>
                <a:ext uri="{FF2B5EF4-FFF2-40B4-BE49-F238E27FC236}">
                  <a16:creationId xmlns:a16="http://schemas.microsoft.com/office/drawing/2014/main" id="{848C18AC-F7E5-66AD-DF65-EC5113A001A3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22" name="Google Shape;53;p11">
              <a:extLst>
                <a:ext uri="{FF2B5EF4-FFF2-40B4-BE49-F238E27FC236}">
                  <a16:creationId xmlns:a16="http://schemas.microsoft.com/office/drawing/2014/main" id="{DCBC30DC-F200-8241-8E04-346106E7F2C3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23" name="Google Shape;51;p11">
            <a:extLst>
              <a:ext uri="{FF2B5EF4-FFF2-40B4-BE49-F238E27FC236}">
                <a16:creationId xmlns:a16="http://schemas.microsoft.com/office/drawing/2014/main" id="{0F53857F-FF1B-6DDC-AF42-517A8FBEDAE3}"/>
              </a:ext>
            </a:extLst>
          </p:cNvPr>
          <p:cNvGrpSpPr/>
          <p:nvPr/>
        </p:nvGrpSpPr>
        <p:grpSpPr>
          <a:xfrm rot="5043882">
            <a:off x="3274168" y="4250819"/>
            <a:ext cx="528415" cy="873152"/>
            <a:chOff x="1113100" y="2199475"/>
            <a:chExt cx="801900" cy="709925"/>
          </a:xfrm>
          <a:blipFill>
            <a:blip r:embed="rId4"/>
            <a:tile tx="0" ty="0" sx="100000" sy="100000" flip="none" algn="tl"/>
          </a:blipFill>
        </p:grpSpPr>
        <p:sp>
          <p:nvSpPr>
            <p:cNvPr id="24" name="Google Shape;52;p11">
              <a:extLst>
                <a:ext uri="{FF2B5EF4-FFF2-40B4-BE49-F238E27FC236}">
                  <a16:creationId xmlns:a16="http://schemas.microsoft.com/office/drawing/2014/main" id="{93B2EBAE-81A4-008C-CD19-E7AF01841551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25" name="Google Shape;53;p11">
              <a:extLst>
                <a:ext uri="{FF2B5EF4-FFF2-40B4-BE49-F238E27FC236}">
                  <a16:creationId xmlns:a16="http://schemas.microsoft.com/office/drawing/2014/main" id="{4E803056-CD06-C350-91BD-E11E1DC20B90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26" name="CuadroTexto 25">
            <a:extLst>
              <a:ext uri="{FF2B5EF4-FFF2-40B4-BE49-F238E27FC236}">
                <a16:creationId xmlns:a16="http://schemas.microsoft.com/office/drawing/2014/main" id="{4DEE0C38-6B36-B38A-0DD7-E35774AA2D6E}"/>
              </a:ext>
            </a:extLst>
          </p:cNvPr>
          <p:cNvSpPr txBox="1"/>
          <p:nvPr/>
        </p:nvSpPr>
        <p:spPr>
          <a:xfrm>
            <a:off x="4035029" y="3283567"/>
            <a:ext cx="4274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 compensate for lack of common context. 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58BBC1B5-41D0-2809-9631-9E505EF364B6}"/>
              </a:ext>
            </a:extLst>
          </p:cNvPr>
          <p:cNvSpPr txBox="1"/>
          <p:nvPr/>
        </p:nvSpPr>
        <p:spPr>
          <a:xfrm flipH="1">
            <a:off x="4035029" y="3914641"/>
            <a:ext cx="220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 add emphasis. 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B1045497-C2B0-F31A-C8A5-56DDB24C3FC6}"/>
              </a:ext>
            </a:extLst>
          </p:cNvPr>
          <p:cNvSpPr txBox="1"/>
          <p:nvPr/>
        </p:nvSpPr>
        <p:spPr>
          <a:xfrm flipH="1">
            <a:off x="4035028" y="4609130"/>
            <a:ext cx="4157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 help the recipient process information.</a:t>
            </a:r>
          </a:p>
        </p:txBody>
      </p:sp>
      <p:grpSp>
        <p:nvGrpSpPr>
          <p:cNvPr id="29" name="Google Shape;51;p11">
            <a:extLst>
              <a:ext uri="{FF2B5EF4-FFF2-40B4-BE49-F238E27FC236}">
                <a16:creationId xmlns:a16="http://schemas.microsoft.com/office/drawing/2014/main" id="{241E8AFC-8932-57D7-C5FF-27636EF20AF7}"/>
              </a:ext>
            </a:extLst>
          </p:cNvPr>
          <p:cNvGrpSpPr/>
          <p:nvPr/>
        </p:nvGrpSpPr>
        <p:grpSpPr>
          <a:xfrm rot="5043882">
            <a:off x="3282190" y="4932605"/>
            <a:ext cx="528415" cy="873152"/>
            <a:chOff x="1113100" y="2199475"/>
            <a:chExt cx="801900" cy="709925"/>
          </a:xfrm>
          <a:blipFill>
            <a:blip r:embed="rId4"/>
            <a:tile tx="0" ty="0" sx="100000" sy="100000" flip="none" algn="tl"/>
          </a:blipFill>
        </p:grpSpPr>
        <p:sp>
          <p:nvSpPr>
            <p:cNvPr id="30" name="Google Shape;52;p11">
              <a:extLst>
                <a:ext uri="{FF2B5EF4-FFF2-40B4-BE49-F238E27FC236}">
                  <a16:creationId xmlns:a16="http://schemas.microsoft.com/office/drawing/2014/main" id="{5BEA54D0-85A3-9F39-E1C0-C6C318903143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31" name="Google Shape;53;p11">
              <a:extLst>
                <a:ext uri="{FF2B5EF4-FFF2-40B4-BE49-F238E27FC236}">
                  <a16:creationId xmlns:a16="http://schemas.microsoft.com/office/drawing/2014/main" id="{44003FDF-D900-8188-9BBB-8F352B2CE557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32" name="CuadroTexto 31">
            <a:extLst>
              <a:ext uri="{FF2B5EF4-FFF2-40B4-BE49-F238E27FC236}">
                <a16:creationId xmlns:a16="http://schemas.microsoft.com/office/drawing/2014/main" id="{8A854909-8BFF-A4C3-9E6B-FE5B346878A7}"/>
              </a:ext>
            </a:extLst>
          </p:cNvPr>
          <p:cNvSpPr txBox="1"/>
          <p:nvPr/>
        </p:nvSpPr>
        <p:spPr>
          <a:xfrm flipH="1">
            <a:off x="4043050" y="5290916"/>
            <a:ext cx="4157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 correct errors or misunderstandings.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100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090"/>
    </mc:Choice>
    <mc:Fallback xmlns="">
      <p:transition spd="slow" advTm="1180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6" grpId="0"/>
      <p:bldP spid="27" grpId="0"/>
      <p:bldP spid="28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C95F36-6FDB-3B48-927D-6D9D43565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noProof="0" dirty="0">
                <a:solidFill>
                  <a:srgbClr val="4472C4">
                    <a:lumMod val="50000"/>
                  </a:srgbClr>
                </a:solidFill>
              </a:rPr>
              <a:t>Online conversation and discussion</a:t>
            </a:r>
            <a:endParaRPr lang="en-GB" sz="3200" noProof="0" dirty="0"/>
          </a:p>
        </p:txBody>
      </p:sp>
      <p:grpSp>
        <p:nvGrpSpPr>
          <p:cNvPr id="8" name="Google Shape;51;p11">
            <a:extLst>
              <a:ext uri="{FF2B5EF4-FFF2-40B4-BE49-F238E27FC236}">
                <a16:creationId xmlns:a16="http://schemas.microsoft.com/office/drawing/2014/main" id="{BDA1A988-09A9-1E47-90AF-6623A26A83DE}"/>
              </a:ext>
            </a:extLst>
          </p:cNvPr>
          <p:cNvGrpSpPr/>
          <p:nvPr/>
        </p:nvGrpSpPr>
        <p:grpSpPr>
          <a:xfrm rot="5043882">
            <a:off x="981570" y="1957129"/>
            <a:ext cx="528415" cy="873152"/>
            <a:chOff x="1113100" y="2199475"/>
            <a:chExt cx="801900" cy="709925"/>
          </a:xfrm>
          <a:blipFill>
            <a:blip r:embed="rId4"/>
            <a:tile tx="0" ty="0" sx="100000" sy="100000" flip="none" algn="tl"/>
          </a:blipFill>
        </p:grpSpPr>
        <p:sp>
          <p:nvSpPr>
            <p:cNvPr id="9" name="Google Shape;52;p11">
              <a:extLst>
                <a:ext uri="{FF2B5EF4-FFF2-40B4-BE49-F238E27FC236}">
                  <a16:creationId xmlns:a16="http://schemas.microsoft.com/office/drawing/2014/main" id="{CD2C8AA7-1A03-F449-87C9-8E4712900C30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0" name="Google Shape;53;p11">
              <a:extLst>
                <a:ext uri="{FF2B5EF4-FFF2-40B4-BE49-F238E27FC236}">
                  <a16:creationId xmlns:a16="http://schemas.microsoft.com/office/drawing/2014/main" id="{E2248266-B7C8-9B44-B05B-88BF091C55FC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05D14B8-1021-3944-877A-6CF231E6A68F}"/>
              </a:ext>
            </a:extLst>
          </p:cNvPr>
          <p:cNvSpPr txBox="1"/>
          <p:nvPr/>
        </p:nvSpPr>
        <p:spPr>
          <a:xfrm>
            <a:off x="1801181" y="2181984"/>
            <a:ext cx="270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Checking for understanding</a:t>
            </a:r>
          </a:p>
        </p:txBody>
      </p:sp>
      <p:sp>
        <p:nvSpPr>
          <p:cNvPr id="20" name="Marcador de contenido 2">
            <a:extLst>
              <a:ext uri="{FF2B5EF4-FFF2-40B4-BE49-F238E27FC236}">
                <a16:creationId xmlns:a16="http://schemas.microsoft.com/office/drawing/2014/main" id="{1966519B-3CC6-A8AC-C098-1D2A9D881374}"/>
              </a:ext>
            </a:extLst>
          </p:cNvPr>
          <p:cNvSpPr txBox="1">
            <a:spLocks/>
          </p:cNvSpPr>
          <p:nvPr/>
        </p:nvSpPr>
        <p:spPr>
          <a:xfrm>
            <a:off x="490538" y="1690688"/>
            <a:ext cx="11218862" cy="39195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ES" sz="1800" b="1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  <a:sym typeface="Sniglet"/>
            </a:endParaRPr>
          </a:p>
        </p:txBody>
      </p:sp>
      <p:grpSp>
        <p:nvGrpSpPr>
          <p:cNvPr id="21" name="Google Shape;51;p11">
            <a:extLst>
              <a:ext uri="{FF2B5EF4-FFF2-40B4-BE49-F238E27FC236}">
                <a16:creationId xmlns:a16="http://schemas.microsoft.com/office/drawing/2014/main" id="{E257CF3F-CD2C-BE5C-ABBC-84A811BCDACE}"/>
              </a:ext>
            </a:extLst>
          </p:cNvPr>
          <p:cNvGrpSpPr/>
          <p:nvPr/>
        </p:nvGrpSpPr>
        <p:grpSpPr>
          <a:xfrm rot="5043882">
            <a:off x="3274170" y="2880134"/>
            <a:ext cx="528415" cy="873152"/>
            <a:chOff x="1113100" y="2199475"/>
            <a:chExt cx="801900" cy="709925"/>
          </a:xfrm>
          <a:blipFill>
            <a:blip r:embed="rId4"/>
            <a:tile tx="0" ty="0" sx="100000" sy="100000" flip="none" algn="tl"/>
          </a:blipFill>
        </p:grpSpPr>
        <p:sp>
          <p:nvSpPr>
            <p:cNvPr id="22" name="Google Shape;52;p11">
              <a:extLst>
                <a:ext uri="{FF2B5EF4-FFF2-40B4-BE49-F238E27FC236}">
                  <a16:creationId xmlns:a16="http://schemas.microsoft.com/office/drawing/2014/main" id="{07038226-A82E-A4BE-1EC7-7ACE80D5E3FD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23" name="Google Shape;53;p11">
              <a:extLst>
                <a:ext uri="{FF2B5EF4-FFF2-40B4-BE49-F238E27FC236}">
                  <a16:creationId xmlns:a16="http://schemas.microsoft.com/office/drawing/2014/main" id="{EBEFD08E-42F5-AAA9-9798-82F427FAE006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24" name="Google Shape;51;p11">
            <a:extLst>
              <a:ext uri="{FF2B5EF4-FFF2-40B4-BE49-F238E27FC236}">
                <a16:creationId xmlns:a16="http://schemas.microsoft.com/office/drawing/2014/main" id="{6C802FD4-9E0A-7109-8B92-9C151EB83387}"/>
              </a:ext>
            </a:extLst>
          </p:cNvPr>
          <p:cNvGrpSpPr/>
          <p:nvPr/>
        </p:nvGrpSpPr>
        <p:grpSpPr>
          <a:xfrm rot="5043882">
            <a:off x="3274170" y="3543586"/>
            <a:ext cx="528415" cy="873152"/>
            <a:chOff x="1113100" y="2199475"/>
            <a:chExt cx="801900" cy="709925"/>
          </a:xfrm>
          <a:blipFill>
            <a:blip r:embed="rId4"/>
            <a:tile tx="0" ty="0" sx="100000" sy="100000" flip="none" algn="tl"/>
          </a:blipFill>
        </p:grpSpPr>
        <p:sp>
          <p:nvSpPr>
            <p:cNvPr id="25" name="Google Shape;52;p11">
              <a:extLst>
                <a:ext uri="{FF2B5EF4-FFF2-40B4-BE49-F238E27FC236}">
                  <a16:creationId xmlns:a16="http://schemas.microsoft.com/office/drawing/2014/main" id="{04640C48-F511-A3EE-4298-1E0419DB0ECC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26" name="Google Shape;53;p11">
              <a:extLst>
                <a:ext uri="{FF2B5EF4-FFF2-40B4-BE49-F238E27FC236}">
                  <a16:creationId xmlns:a16="http://schemas.microsoft.com/office/drawing/2014/main" id="{87491B64-CFEF-1A8B-AB93-6AE1FFC0B494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27" name="Google Shape;51;p11">
            <a:extLst>
              <a:ext uri="{FF2B5EF4-FFF2-40B4-BE49-F238E27FC236}">
                <a16:creationId xmlns:a16="http://schemas.microsoft.com/office/drawing/2014/main" id="{F0756F32-2624-0173-DE7C-F076050EA9AB}"/>
              </a:ext>
            </a:extLst>
          </p:cNvPr>
          <p:cNvGrpSpPr/>
          <p:nvPr/>
        </p:nvGrpSpPr>
        <p:grpSpPr>
          <a:xfrm rot="5043882">
            <a:off x="3274168" y="4218734"/>
            <a:ext cx="528415" cy="873152"/>
            <a:chOff x="1113100" y="2199475"/>
            <a:chExt cx="801900" cy="709925"/>
          </a:xfrm>
          <a:blipFill>
            <a:blip r:embed="rId4"/>
            <a:tile tx="0" ty="0" sx="100000" sy="100000" flip="none" algn="tl"/>
          </a:blipFill>
        </p:grpSpPr>
        <p:sp>
          <p:nvSpPr>
            <p:cNvPr id="28" name="Google Shape;52;p11">
              <a:extLst>
                <a:ext uri="{FF2B5EF4-FFF2-40B4-BE49-F238E27FC236}">
                  <a16:creationId xmlns:a16="http://schemas.microsoft.com/office/drawing/2014/main" id="{75B32194-202A-2F77-B6EF-400FC59867F4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29" name="Google Shape;53;p11">
              <a:extLst>
                <a:ext uri="{FF2B5EF4-FFF2-40B4-BE49-F238E27FC236}">
                  <a16:creationId xmlns:a16="http://schemas.microsoft.com/office/drawing/2014/main" id="{3A34580B-3DF3-FB46-A4B3-A157DA40E372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30" name="CuadroTexto 29">
            <a:extLst>
              <a:ext uri="{FF2B5EF4-FFF2-40B4-BE49-F238E27FC236}">
                <a16:creationId xmlns:a16="http://schemas.microsoft.com/office/drawing/2014/main" id="{BA7C5F7F-0E9D-588D-31C8-7D8EAEBE4E0C}"/>
              </a:ext>
            </a:extLst>
          </p:cNvPr>
          <p:cNvSpPr txBox="1"/>
          <p:nvPr/>
        </p:nvSpPr>
        <p:spPr>
          <a:xfrm>
            <a:off x="4070499" y="3246735"/>
            <a:ext cx="4856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 clarify points that may be unclear or confusing.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C3670BF3-083C-27C6-D7CC-5FA557D02FD9}"/>
              </a:ext>
            </a:extLst>
          </p:cNvPr>
          <p:cNvSpPr txBox="1"/>
          <p:nvPr/>
        </p:nvSpPr>
        <p:spPr>
          <a:xfrm>
            <a:off x="4077817" y="4639513"/>
            <a:ext cx="7630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 an strategy to keep people’s attention.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68CC5EC0-39E1-1211-5898-6EF23CA9C4CF}"/>
              </a:ext>
            </a:extLst>
          </p:cNvPr>
          <p:cNvSpPr txBox="1"/>
          <p:nvPr/>
        </p:nvSpPr>
        <p:spPr>
          <a:xfrm>
            <a:off x="4070499" y="3943124"/>
            <a:ext cx="5469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 a form of active listening to your interlocutors’ needs.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2014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549"/>
    </mc:Choice>
    <mc:Fallback xmlns="">
      <p:transition spd="slow" advTm="545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0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C95F36-6FDB-3B48-927D-6D9D43565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noProof="0" dirty="0">
                <a:solidFill>
                  <a:srgbClr val="4472C4">
                    <a:lumMod val="50000"/>
                  </a:srgbClr>
                </a:solidFill>
              </a:rPr>
              <a:t>Online conversation and discussion</a:t>
            </a:r>
            <a:endParaRPr lang="en-GB" sz="3200" noProof="0" dirty="0"/>
          </a:p>
        </p:txBody>
      </p:sp>
      <p:grpSp>
        <p:nvGrpSpPr>
          <p:cNvPr id="12" name="Google Shape;51;p11">
            <a:extLst>
              <a:ext uri="{FF2B5EF4-FFF2-40B4-BE49-F238E27FC236}">
                <a16:creationId xmlns:a16="http://schemas.microsoft.com/office/drawing/2014/main" id="{736FB722-D28F-B646-9612-86182EF13FD9}"/>
              </a:ext>
            </a:extLst>
          </p:cNvPr>
          <p:cNvGrpSpPr/>
          <p:nvPr/>
        </p:nvGrpSpPr>
        <p:grpSpPr>
          <a:xfrm rot="5043882">
            <a:off x="1113001" y="1761529"/>
            <a:ext cx="528415" cy="873152"/>
            <a:chOff x="1113100" y="2199475"/>
            <a:chExt cx="801900" cy="709925"/>
          </a:xfrm>
          <a:blipFill>
            <a:blip r:embed="rId4"/>
            <a:tile tx="0" ty="0" sx="100000" sy="100000" flip="none" algn="tl"/>
          </a:blipFill>
        </p:grpSpPr>
        <p:sp>
          <p:nvSpPr>
            <p:cNvPr id="13" name="Google Shape;52;p11">
              <a:extLst>
                <a:ext uri="{FF2B5EF4-FFF2-40B4-BE49-F238E27FC236}">
                  <a16:creationId xmlns:a16="http://schemas.microsoft.com/office/drawing/2014/main" id="{E84B11E2-71A8-2E4B-86E4-8A4BA17476A6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4" name="Google Shape;53;p11">
              <a:extLst>
                <a:ext uri="{FF2B5EF4-FFF2-40B4-BE49-F238E27FC236}">
                  <a16:creationId xmlns:a16="http://schemas.microsoft.com/office/drawing/2014/main" id="{7B2624AD-C0D4-464C-95C3-23E2CA8B5039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6A4550F-5675-4A44-A52D-82F3204C476E}"/>
              </a:ext>
            </a:extLst>
          </p:cNvPr>
          <p:cNvSpPr txBox="1"/>
          <p:nvPr/>
        </p:nvSpPr>
        <p:spPr>
          <a:xfrm>
            <a:off x="1838765" y="2158244"/>
            <a:ext cx="261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Reformulation</a:t>
            </a:r>
          </a:p>
        </p:txBody>
      </p:sp>
      <p:sp>
        <p:nvSpPr>
          <p:cNvPr id="20" name="Marcador de contenido 2">
            <a:extLst>
              <a:ext uri="{FF2B5EF4-FFF2-40B4-BE49-F238E27FC236}">
                <a16:creationId xmlns:a16="http://schemas.microsoft.com/office/drawing/2014/main" id="{1E5DBBB4-20CD-2E0E-8037-E523621A451E}"/>
              </a:ext>
            </a:extLst>
          </p:cNvPr>
          <p:cNvSpPr txBox="1">
            <a:spLocks/>
          </p:cNvSpPr>
          <p:nvPr/>
        </p:nvSpPr>
        <p:spPr>
          <a:xfrm>
            <a:off x="490538" y="1690688"/>
            <a:ext cx="11218862" cy="39195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ES" sz="1800" b="1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  <a:sym typeface="Sniglet"/>
            </a:endParaRPr>
          </a:p>
        </p:txBody>
      </p:sp>
      <p:grpSp>
        <p:nvGrpSpPr>
          <p:cNvPr id="21" name="Google Shape;51;p11">
            <a:extLst>
              <a:ext uri="{FF2B5EF4-FFF2-40B4-BE49-F238E27FC236}">
                <a16:creationId xmlns:a16="http://schemas.microsoft.com/office/drawing/2014/main" id="{6E22E4BD-2C58-6127-827D-0D1365E61157}"/>
              </a:ext>
            </a:extLst>
          </p:cNvPr>
          <p:cNvGrpSpPr/>
          <p:nvPr/>
        </p:nvGrpSpPr>
        <p:grpSpPr>
          <a:xfrm rot="5043882">
            <a:off x="3274170" y="2703671"/>
            <a:ext cx="528415" cy="873152"/>
            <a:chOff x="1113100" y="2199475"/>
            <a:chExt cx="801900" cy="709925"/>
          </a:xfrm>
          <a:blipFill>
            <a:blip r:embed="rId4"/>
            <a:tile tx="0" ty="0" sx="100000" sy="100000" flip="none" algn="tl"/>
          </a:blipFill>
        </p:grpSpPr>
        <p:sp>
          <p:nvSpPr>
            <p:cNvPr id="22" name="Google Shape;52;p11">
              <a:extLst>
                <a:ext uri="{FF2B5EF4-FFF2-40B4-BE49-F238E27FC236}">
                  <a16:creationId xmlns:a16="http://schemas.microsoft.com/office/drawing/2014/main" id="{B7D30CC2-1C9E-3295-F30B-1358B99192A6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23" name="Google Shape;53;p11">
              <a:extLst>
                <a:ext uri="{FF2B5EF4-FFF2-40B4-BE49-F238E27FC236}">
                  <a16:creationId xmlns:a16="http://schemas.microsoft.com/office/drawing/2014/main" id="{865A2486-E932-EF0C-92EE-5AE51E3E278B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24" name="Google Shape;51;p11">
            <a:extLst>
              <a:ext uri="{FF2B5EF4-FFF2-40B4-BE49-F238E27FC236}">
                <a16:creationId xmlns:a16="http://schemas.microsoft.com/office/drawing/2014/main" id="{18B28A45-D93F-31AC-816A-54FB388EADEF}"/>
              </a:ext>
            </a:extLst>
          </p:cNvPr>
          <p:cNvGrpSpPr/>
          <p:nvPr/>
        </p:nvGrpSpPr>
        <p:grpSpPr>
          <a:xfrm rot="5043882">
            <a:off x="3274170" y="3367123"/>
            <a:ext cx="528415" cy="873152"/>
            <a:chOff x="1113100" y="2199475"/>
            <a:chExt cx="801900" cy="709925"/>
          </a:xfrm>
          <a:blipFill>
            <a:blip r:embed="rId4"/>
            <a:tile tx="0" ty="0" sx="100000" sy="100000" flip="none" algn="tl"/>
          </a:blipFill>
        </p:grpSpPr>
        <p:sp>
          <p:nvSpPr>
            <p:cNvPr id="25" name="Google Shape;52;p11">
              <a:extLst>
                <a:ext uri="{FF2B5EF4-FFF2-40B4-BE49-F238E27FC236}">
                  <a16:creationId xmlns:a16="http://schemas.microsoft.com/office/drawing/2014/main" id="{F0CD4397-6325-15AA-AF43-4B5C3C905306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26" name="Google Shape;53;p11">
              <a:extLst>
                <a:ext uri="{FF2B5EF4-FFF2-40B4-BE49-F238E27FC236}">
                  <a16:creationId xmlns:a16="http://schemas.microsoft.com/office/drawing/2014/main" id="{088A9A9A-A145-A570-9442-981D5D10DD6A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30" name="CuadroTexto 29">
            <a:extLst>
              <a:ext uri="{FF2B5EF4-FFF2-40B4-BE49-F238E27FC236}">
                <a16:creationId xmlns:a16="http://schemas.microsoft.com/office/drawing/2014/main" id="{E1FD8143-2557-93B0-569E-472679037CA8}"/>
              </a:ext>
            </a:extLst>
          </p:cNvPr>
          <p:cNvSpPr txBox="1"/>
          <p:nvPr/>
        </p:nvSpPr>
        <p:spPr>
          <a:xfrm>
            <a:off x="4203032" y="3080088"/>
            <a:ext cx="5510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 correct errors or mistakes made when communicating</a:t>
            </a:r>
            <a:r>
              <a:rPr lang="es-ES_tradnl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9C45D6A1-0FE3-AF87-DE34-41535BD68E98}"/>
              </a:ext>
            </a:extLst>
          </p:cNvPr>
          <p:cNvSpPr txBox="1"/>
          <p:nvPr/>
        </p:nvSpPr>
        <p:spPr>
          <a:xfrm>
            <a:off x="4176196" y="3586872"/>
            <a:ext cx="7630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 make sure the message is getting across to people with different linguistic backgrounds.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067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866"/>
    </mc:Choice>
    <mc:Fallback xmlns="">
      <p:transition spd="slow" advTm="338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C95F36-6FDB-3B48-927D-6D9D43565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noProof="0" dirty="0">
                <a:solidFill>
                  <a:srgbClr val="4472C4">
                    <a:lumMod val="50000"/>
                  </a:srgbClr>
                </a:solidFill>
              </a:rPr>
              <a:t>Online conversation and discussion</a:t>
            </a:r>
            <a:endParaRPr lang="en-GB" sz="3200" noProof="0" dirty="0"/>
          </a:p>
        </p:txBody>
      </p:sp>
      <p:grpSp>
        <p:nvGrpSpPr>
          <p:cNvPr id="16" name="Google Shape;51;p11">
            <a:extLst>
              <a:ext uri="{FF2B5EF4-FFF2-40B4-BE49-F238E27FC236}">
                <a16:creationId xmlns:a16="http://schemas.microsoft.com/office/drawing/2014/main" id="{8017DB64-78A8-A345-8269-542C96824E1F}"/>
              </a:ext>
            </a:extLst>
          </p:cNvPr>
          <p:cNvGrpSpPr/>
          <p:nvPr/>
        </p:nvGrpSpPr>
        <p:grpSpPr>
          <a:xfrm rot="5043882">
            <a:off x="1177169" y="1866346"/>
            <a:ext cx="528415" cy="873152"/>
            <a:chOff x="1113100" y="2199475"/>
            <a:chExt cx="801900" cy="709925"/>
          </a:xfrm>
          <a:blipFill>
            <a:blip r:embed="rId4"/>
            <a:tile tx="0" ty="0" sx="100000" sy="100000" flip="none" algn="tl"/>
          </a:blipFill>
        </p:grpSpPr>
        <p:sp>
          <p:nvSpPr>
            <p:cNvPr id="17" name="Google Shape;52;p11">
              <a:extLst>
                <a:ext uri="{FF2B5EF4-FFF2-40B4-BE49-F238E27FC236}">
                  <a16:creationId xmlns:a16="http://schemas.microsoft.com/office/drawing/2014/main" id="{B6B5E6D1-3EF3-2141-8E1A-ED9A7F9FF03A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8" name="Google Shape;53;p11">
              <a:extLst>
                <a:ext uri="{FF2B5EF4-FFF2-40B4-BE49-F238E27FC236}">
                  <a16:creationId xmlns:a16="http://schemas.microsoft.com/office/drawing/2014/main" id="{F5A35E49-9889-1D46-9D8D-6DCC364CBC89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383D092-C59D-B64F-87BC-99C48B40D2B7}"/>
              </a:ext>
            </a:extLst>
          </p:cNvPr>
          <p:cNvSpPr txBox="1"/>
          <p:nvPr/>
        </p:nvSpPr>
        <p:spPr>
          <a:xfrm>
            <a:off x="2088120" y="2200226"/>
            <a:ext cx="492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Ability in handling emotional reactions</a:t>
            </a:r>
          </a:p>
        </p:txBody>
      </p:sp>
      <p:sp>
        <p:nvSpPr>
          <p:cNvPr id="20" name="Marcador de contenido 2">
            <a:extLst>
              <a:ext uri="{FF2B5EF4-FFF2-40B4-BE49-F238E27FC236}">
                <a16:creationId xmlns:a16="http://schemas.microsoft.com/office/drawing/2014/main" id="{F808C289-26DE-A935-67B0-167E57DA1BDC}"/>
              </a:ext>
            </a:extLst>
          </p:cNvPr>
          <p:cNvSpPr txBox="1">
            <a:spLocks/>
          </p:cNvSpPr>
          <p:nvPr/>
        </p:nvSpPr>
        <p:spPr>
          <a:xfrm>
            <a:off x="490538" y="1690688"/>
            <a:ext cx="11218862" cy="39195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ES" sz="1800" b="1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  <a:sym typeface="Sniglet"/>
            </a:endParaRPr>
          </a:p>
        </p:txBody>
      </p:sp>
      <p:grpSp>
        <p:nvGrpSpPr>
          <p:cNvPr id="21" name="Google Shape;51;p11">
            <a:extLst>
              <a:ext uri="{FF2B5EF4-FFF2-40B4-BE49-F238E27FC236}">
                <a16:creationId xmlns:a16="http://schemas.microsoft.com/office/drawing/2014/main" id="{6FF4059F-BA81-5814-99D4-C1AC5E3B58D3}"/>
              </a:ext>
            </a:extLst>
          </p:cNvPr>
          <p:cNvGrpSpPr/>
          <p:nvPr/>
        </p:nvGrpSpPr>
        <p:grpSpPr>
          <a:xfrm rot="5043882">
            <a:off x="3274170" y="2832009"/>
            <a:ext cx="528415" cy="873152"/>
            <a:chOff x="1113100" y="2199475"/>
            <a:chExt cx="801900" cy="709925"/>
          </a:xfrm>
          <a:blipFill>
            <a:blip r:embed="rId4"/>
            <a:tile tx="0" ty="0" sx="100000" sy="100000" flip="none" algn="tl"/>
          </a:blipFill>
        </p:grpSpPr>
        <p:sp>
          <p:nvSpPr>
            <p:cNvPr id="22" name="Google Shape;52;p11">
              <a:extLst>
                <a:ext uri="{FF2B5EF4-FFF2-40B4-BE49-F238E27FC236}">
                  <a16:creationId xmlns:a16="http://schemas.microsoft.com/office/drawing/2014/main" id="{8ABFE3D1-AC18-BB32-4446-DD378D601757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23" name="Google Shape;53;p11">
              <a:extLst>
                <a:ext uri="{FF2B5EF4-FFF2-40B4-BE49-F238E27FC236}">
                  <a16:creationId xmlns:a16="http://schemas.microsoft.com/office/drawing/2014/main" id="{AE51BC3A-6BC1-FF86-2159-B5C492C7560B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24" name="Google Shape;51;p11">
            <a:extLst>
              <a:ext uri="{FF2B5EF4-FFF2-40B4-BE49-F238E27FC236}">
                <a16:creationId xmlns:a16="http://schemas.microsoft.com/office/drawing/2014/main" id="{E6D6A5DB-6979-6CBC-5165-161882FCCCB8}"/>
              </a:ext>
            </a:extLst>
          </p:cNvPr>
          <p:cNvGrpSpPr/>
          <p:nvPr/>
        </p:nvGrpSpPr>
        <p:grpSpPr>
          <a:xfrm rot="5043882">
            <a:off x="3274170" y="3495461"/>
            <a:ext cx="528415" cy="873152"/>
            <a:chOff x="1113100" y="2199475"/>
            <a:chExt cx="801900" cy="709925"/>
          </a:xfrm>
          <a:blipFill>
            <a:blip r:embed="rId4"/>
            <a:tile tx="0" ty="0" sx="100000" sy="100000" flip="none" algn="tl"/>
          </a:blipFill>
        </p:grpSpPr>
        <p:sp>
          <p:nvSpPr>
            <p:cNvPr id="25" name="Google Shape;52;p11">
              <a:extLst>
                <a:ext uri="{FF2B5EF4-FFF2-40B4-BE49-F238E27FC236}">
                  <a16:creationId xmlns:a16="http://schemas.microsoft.com/office/drawing/2014/main" id="{26128D71-7D60-53BA-15BB-7583DF81FD91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26" name="Google Shape;53;p11">
              <a:extLst>
                <a:ext uri="{FF2B5EF4-FFF2-40B4-BE49-F238E27FC236}">
                  <a16:creationId xmlns:a16="http://schemas.microsoft.com/office/drawing/2014/main" id="{72ECF459-B3C7-1457-C450-743226569F33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30" name="CuadroTexto 29">
            <a:extLst>
              <a:ext uri="{FF2B5EF4-FFF2-40B4-BE49-F238E27FC236}">
                <a16:creationId xmlns:a16="http://schemas.microsoft.com/office/drawing/2014/main" id="{741C0852-B1BC-B9AB-BC97-402032639992}"/>
              </a:ext>
            </a:extLst>
          </p:cNvPr>
          <p:cNvSpPr txBox="1"/>
          <p:nvPr/>
        </p:nvSpPr>
        <p:spPr>
          <a:xfrm>
            <a:off x="3999931" y="3225957"/>
            <a:ext cx="6764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 avoid misinterpretation due to frustration or anger.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61310D79-52B9-3748-F259-BBEC0C78BC44}"/>
              </a:ext>
            </a:extLst>
          </p:cNvPr>
          <p:cNvSpPr txBox="1"/>
          <p:nvPr/>
        </p:nvSpPr>
        <p:spPr>
          <a:xfrm>
            <a:off x="3999932" y="3873516"/>
            <a:ext cx="6988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 facilitate the establishment of a personal connection or rapport.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538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938"/>
    </mc:Choice>
    <mc:Fallback xmlns="">
      <p:transition spd="slow" advTm="7293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FE58C4-706F-5041-BCB9-43C66254E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54" y="365125"/>
            <a:ext cx="9640898" cy="1329563"/>
          </a:xfrm>
        </p:spPr>
        <p:txBody>
          <a:bodyPr>
            <a:normAutofit/>
          </a:bodyPr>
          <a:lstStyle/>
          <a:p>
            <a:r>
              <a:rPr lang="en-GB" sz="3200" b="1" noProof="0" dirty="0">
                <a:solidFill>
                  <a:srgbClr val="4472C4">
                    <a:lumMod val="50000"/>
                  </a:srgbClr>
                </a:solidFill>
                <a:latin typeface="Calibri Light" panose="020F0302020204030204"/>
              </a:rPr>
              <a:t>Online conversation and discussion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5C7335-1251-F444-896E-E0294CB91F4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86569" y="1694688"/>
            <a:ext cx="11218862" cy="3161359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>
                <a:solidFill>
                  <a:srgbClr val="1F4E79"/>
                </a:solidFill>
                <a:latin typeface="+mj-lt"/>
              </a:rPr>
              <a:t>Online conversation and discussion in the Companion Volume focusses on interlocutors communicating online to handle social exchanges and professional and discursive interaction.</a:t>
            </a:r>
          </a:p>
          <a:p>
            <a:pPr marL="0" indent="0">
              <a:buNone/>
            </a:pPr>
            <a:endParaRPr lang="en-GB" sz="1800" b="1" dirty="0">
              <a:solidFill>
                <a:srgbClr val="1F4E79"/>
              </a:solidFill>
              <a:latin typeface="+mj-lt"/>
            </a:endParaRPr>
          </a:p>
          <a:p>
            <a:pPr marL="0" indent="0">
              <a:buNone/>
            </a:pPr>
            <a:r>
              <a:rPr lang="en-GB" sz="1800" b="1" dirty="0">
                <a:solidFill>
                  <a:srgbClr val="1F4E79"/>
                </a:solidFill>
                <a:latin typeface="+mj-lt"/>
              </a:rPr>
              <a:t>Elements of conversation and discussion that have been considered when designing the scales and determining the different levels are:</a:t>
            </a:r>
          </a:p>
          <a:p>
            <a:pPr marL="0" indent="0">
              <a:buNone/>
            </a:pPr>
            <a:endParaRPr lang="en-GB" sz="1800" b="1" dirty="0">
              <a:solidFill>
                <a:srgbClr val="1F4E79"/>
              </a:solidFill>
              <a:latin typeface="+mj-lt"/>
            </a:endParaRPr>
          </a:p>
          <a:p>
            <a:pPr lvl="1"/>
            <a:endParaRPr lang="en-GB" sz="1800" b="1" dirty="0">
              <a:solidFill>
                <a:srgbClr val="1F4E79"/>
              </a:solidFill>
              <a:latin typeface="+mj-lt"/>
            </a:endParaRPr>
          </a:p>
          <a:p>
            <a:pPr lvl="1"/>
            <a:endParaRPr lang="en-GB" sz="1800" b="1" dirty="0">
              <a:solidFill>
                <a:srgbClr val="1F4E79"/>
              </a:solidFill>
              <a:latin typeface="+mj-lt"/>
            </a:endParaRPr>
          </a:p>
          <a:p>
            <a:pPr lvl="1"/>
            <a:endParaRPr lang="en-GB" sz="1800" b="1" dirty="0">
              <a:solidFill>
                <a:srgbClr val="1F4E79"/>
              </a:solidFill>
              <a:latin typeface="+mj-lt"/>
            </a:endParaRPr>
          </a:p>
          <a:p>
            <a:pPr lvl="1"/>
            <a:endParaRPr lang="en-GB" sz="1800" b="1" dirty="0">
              <a:solidFill>
                <a:srgbClr val="1F4E79"/>
              </a:solidFill>
              <a:latin typeface="+mj-lt"/>
            </a:endParaRPr>
          </a:p>
          <a:p>
            <a:pPr lvl="1"/>
            <a:endParaRPr lang="en-GB" sz="1800" b="1" dirty="0">
              <a:solidFill>
                <a:srgbClr val="1F4E79"/>
              </a:solidFill>
              <a:latin typeface="+mj-lt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08FE13C-4208-4042-B946-85AA34ED5B76}"/>
              </a:ext>
            </a:extLst>
          </p:cNvPr>
          <p:cNvSpPr txBox="1"/>
          <p:nvPr/>
        </p:nvSpPr>
        <p:spPr>
          <a:xfrm>
            <a:off x="4959927" y="57496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4429188-F6BE-1C45-BCE6-A8A4C40C0925}"/>
              </a:ext>
            </a:extLst>
          </p:cNvPr>
          <p:cNvSpPr txBox="1"/>
          <p:nvPr/>
        </p:nvSpPr>
        <p:spPr>
          <a:xfrm>
            <a:off x="767744" y="3590838"/>
            <a:ext cx="5106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b="1" dirty="0">
                <a:solidFill>
                  <a:srgbClr val="1F4E79"/>
                </a:solidFill>
                <a:latin typeface="+mj-lt"/>
              </a:rPr>
              <a:t>Simultaneous interaction.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D44ABAD-D237-6C4F-9B08-DB16499EC5DA}"/>
              </a:ext>
            </a:extLst>
          </p:cNvPr>
          <p:cNvSpPr txBox="1"/>
          <p:nvPr/>
        </p:nvSpPr>
        <p:spPr>
          <a:xfrm>
            <a:off x="767744" y="4374642"/>
            <a:ext cx="606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b="1" dirty="0">
                <a:solidFill>
                  <a:srgbClr val="1F4E79"/>
                </a:solidFill>
                <a:latin typeface="+mj-lt"/>
              </a:rPr>
              <a:t>Consecutive interaction.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15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461"/>
    </mc:Choice>
    <mc:Fallback xmlns="">
      <p:transition spd="slow" advTm="974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FE58C4-706F-5041-BCB9-43C66254E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54" y="365125"/>
            <a:ext cx="9640898" cy="1329563"/>
          </a:xfrm>
        </p:spPr>
        <p:txBody>
          <a:bodyPr>
            <a:normAutofit/>
          </a:bodyPr>
          <a:lstStyle/>
          <a:p>
            <a:r>
              <a:rPr lang="en-GB" sz="3200" b="1" noProof="0" dirty="0">
                <a:solidFill>
                  <a:srgbClr val="4472C4">
                    <a:lumMod val="50000"/>
                  </a:srgbClr>
                </a:solidFill>
                <a:latin typeface="Calibri Light" panose="020F0302020204030204"/>
              </a:rPr>
              <a:t>Online conversation and discussion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5C7335-1251-F444-896E-E0294CB91F4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90538" y="1989139"/>
            <a:ext cx="11218862" cy="3161359"/>
          </a:xfrm>
        </p:spPr>
        <p:txBody>
          <a:bodyPr/>
          <a:lstStyle/>
          <a:p>
            <a:pPr lvl="1"/>
            <a:endParaRPr lang="en-GB" sz="1800" b="1" dirty="0">
              <a:solidFill>
                <a:srgbClr val="1F4E79"/>
              </a:solidFill>
              <a:latin typeface="+mj-lt"/>
            </a:endParaRPr>
          </a:p>
          <a:p>
            <a:pPr lvl="1"/>
            <a:endParaRPr lang="en-GB" sz="1800" b="1" dirty="0">
              <a:solidFill>
                <a:srgbClr val="1F4E79"/>
              </a:solidFill>
              <a:latin typeface="+mj-lt"/>
            </a:endParaRPr>
          </a:p>
          <a:p>
            <a:pPr lvl="1"/>
            <a:endParaRPr lang="en-GB" sz="1800" b="1" dirty="0">
              <a:solidFill>
                <a:srgbClr val="1F4E79"/>
              </a:solidFill>
              <a:latin typeface="+mj-lt"/>
            </a:endParaRPr>
          </a:p>
          <a:p>
            <a:pPr lvl="1"/>
            <a:endParaRPr lang="en-GB" sz="1800" b="1" dirty="0">
              <a:solidFill>
                <a:srgbClr val="1F4E79"/>
              </a:solidFill>
              <a:latin typeface="+mj-lt"/>
            </a:endParaRPr>
          </a:p>
          <a:p>
            <a:pPr lvl="1"/>
            <a:endParaRPr lang="en-GB" sz="1800" b="1" dirty="0">
              <a:solidFill>
                <a:srgbClr val="1F4E79"/>
              </a:solidFill>
              <a:latin typeface="+mj-lt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08FE13C-4208-4042-B946-85AA34ED5B76}"/>
              </a:ext>
            </a:extLst>
          </p:cNvPr>
          <p:cNvSpPr txBox="1"/>
          <p:nvPr/>
        </p:nvSpPr>
        <p:spPr>
          <a:xfrm>
            <a:off x="4959927" y="57496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D44ABAD-D237-6C4F-9B08-DB16499EC5DA}"/>
              </a:ext>
            </a:extLst>
          </p:cNvPr>
          <p:cNvSpPr txBox="1"/>
          <p:nvPr/>
        </p:nvSpPr>
        <p:spPr>
          <a:xfrm>
            <a:off x="928165" y="2218680"/>
            <a:ext cx="606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b="1" dirty="0">
                <a:solidFill>
                  <a:srgbClr val="1F4E79"/>
                </a:solidFill>
                <a:latin typeface="+mj-lt"/>
              </a:rPr>
              <a:t>Sustained interaction with one or multiple interlocutors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B5F67D0-DDBC-4647-8798-4D9BE717B027}"/>
              </a:ext>
            </a:extLst>
          </p:cNvPr>
          <p:cNvSpPr txBox="1"/>
          <p:nvPr/>
        </p:nvSpPr>
        <p:spPr>
          <a:xfrm>
            <a:off x="928165" y="3173771"/>
            <a:ext cx="606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b="1" dirty="0">
                <a:solidFill>
                  <a:srgbClr val="1F4E79"/>
                </a:solidFill>
                <a:latin typeface="+mj-lt"/>
              </a:rPr>
              <a:t>Writing posts or contributions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9229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141"/>
    </mc:Choice>
    <mc:Fallback xmlns="">
      <p:transition spd="slow" advTm="651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FE58C4-706F-5041-BCB9-43C66254E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54" y="365125"/>
            <a:ext cx="9640898" cy="1329563"/>
          </a:xfrm>
        </p:spPr>
        <p:txBody>
          <a:bodyPr>
            <a:normAutofit/>
          </a:bodyPr>
          <a:lstStyle/>
          <a:p>
            <a:r>
              <a:rPr lang="en-GB" sz="3200" b="1" noProof="0" dirty="0">
                <a:solidFill>
                  <a:srgbClr val="4472C4">
                    <a:lumMod val="50000"/>
                  </a:srgbClr>
                </a:solidFill>
                <a:latin typeface="Calibri Light" panose="020F0302020204030204"/>
              </a:rPr>
              <a:t>Online conversation and discussion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5C7335-1251-F444-896E-E0294CB91F4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90538" y="1989139"/>
            <a:ext cx="11218862" cy="3161359"/>
          </a:xfrm>
        </p:spPr>
        <p:txBody>
          <a:bodyPr/>
          <a:lstStyle/>
          <a:p>
            <a:pPr lvl="1"/>
            <a:endParaRPr lang="en-GB" sz="1800" b="1" dirty="0">
              <a:solidFill>
                <a:srgbClr val="1F4E79"/>
              </a:solidFill>
              <a:latin typeface="+mj-lt"/>
            </a:endParaRPr>
          </a:p>
          <a:p>
            <a:pPr lvl="1"/>
            <a:endParaRPr lang="en-GB" sz="1800" b="1" dirty="0">
              <a:solidFill>
                <a:srgbClr val="1F4E79"/>
              </a:solidFill>
              <a:latin typeface="+mj-lt"/>
            </a:endParaRPr>
          </a:p>
          <a:p>
            <a:pPr lvl="1"/>
            <a:endParaRPr lang="en-GB" sz="1800" b="1" dirty="0">
              <a:solidFill>
                <a:srgbClr val="1F4E79"/>
              </a:solidFill>
              <a:latin typeface="+mj-lt"/>
            </a:endParaRPr>
          </a:p>
          <a:p>
            <a:pPr lvl="1"/>
            <a:endParaRPr lang="en-GB" sz="1800" b="1" dirty="0">
              <a:solidFill>
                <a:srgbClr val="1F4E79"/>
              </a:solidFill>
              <a:latin typeface="+mj-lt"/>
            </a:endParaRPr>
          </a:p>
          <a:p>
            <a:pPr lvl="1"/>
            <a:endParaRPr lang="en-GB" sz="1800" b="1" dirty="0">
              <a:solidFill>
                <a:srgbClr val="1F4E79"/>
              </a:solidFill>
              <a:latin typeface="+mj-lt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08FE13C-4208-4042-B946-85AA34ED5B76}"/>
              </a:ext>
            </a:extLst>
          </p:cNvPr>
          <p:cNvSpPr txBox="1"/>
          <p:nvPr/>
        </p:nvSpPr>
        <p:spPr>
          <a:xfrm>
            <a:off x="4959927" y="57496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CEF3D1D-E99E-FC4A-8054-F2653D9EDDFC}"/>
              </a:ext>
            </a:extLst>
          </p:cNvPr>
          <p:cNvSpPr txBox="1"/>
          <p:nvPr/>
        </p:nvSpPr>
        <p:spPr>
          <a:xfrm>
            <a:off x="767744" y="2505356"/>
            <a:ext cx="606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b="1" dirty="0">
                <a:solidFill>
                  <a:srgbClr val="1F4E79"/>
                </a:solidFill>
                <a:latin typeface="+mj-lt"/>
              </a:rPr>
              <a:t>Responding to posts or contributions of others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1779F29-EB00-5F4A-A65E-2A16722F6EFA}"/>
              </a:ext>
            </a:extLst>
          </p:cNvPr>
          <p:cNvSpPr txBox="1"/>
          <p:nvPr/>
        </p:nvSpPr>
        <p:spPr>
          <a:xfrm>
            <a:off x="767744" y="3473826"/>
            <a:ext cx="606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b="1" dirty="0">
                <a:solidFill>
                  <a:srgbClr val="1F4E79"/>
                </a:solidFill>
                <a:latin typeface="+mj-lt"/>
              </a:rPr>
              <a:t>Using symbols and other codes to convey emotions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4228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224"/>
    </mc:Choice>
    <mc:Fallback xmlns="">
      <p:transition spd="slow" advTm="4422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1|3.1|35.2|25.6|2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3.3|19|16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5.7|7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3.5|19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3.3|23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6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1|23|23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767</Words>
  <Application>Microsoft Office PowerPoint</Application>
  <PresentationFormat>Widescreen</PresentationFormat>
  <Paragraphs>87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Sniglet</vt:lpstr>
      <vt:lpstr>Walter Turncoat</vt:lpstr>
      <vt:lpstr>Office Theme</vt:lpstr>
      <vt:lpstr>Online interaction in the Companion Volume to the Common European Framework of Reference for Languages: Online conversation and discussion </vt:lpstr>
      <vt:lpstr>PowerPoint Presentation</vt:lpstr>
      <vt:lpstr>Online conversation and discussion</vt:lpstr>
      <vt:lpstr>Online conversation and discussion</vt:lpstr>
      <vt:lpstr>Online conversation and discussion</vt:lpstr>
      <vt:lpstr>Online conversation and discussion</vt:lpstr>
      <vt:lpstr>Online conversation and discussion</vt:lpstr>
      <vt:lpstr>Online conversation and discussion</vt:lpstr>
      <vt:lpstr>Online conversation and discussion</vt:lpstr>
      <vt:lpstr>Online conversation and discussion</vt:lpstr>
      <vt:lpstr>If you want to know more 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Marie-Therese Baehr</cp:lastModifiedBy>
  <cp:revision>82</cp:revision>
  <dcterms:created xsi:type="dcterms:W3CDTF">2020-01-08T10:10:35Z</dcterms:created>
  <dcterms:modified xsi:type="dcterms:W3CDTF">2024-06-27T10:53:04Z</dcterms:modified>
</cp:coreProperties>
</file>