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7" r:id="rId5"/>
    <p:sldId id="268" r:id="rId6"/>
    <p:sldId id="269" r:id="rId7"/>
    <p:sldId id="265" r:id="rId8"/>
    <p:sldId id="270" r:id="rId9"/>
    <p:sldId id="271" r:id="rId10"/>
    <p:sldId id="266" r:id="rId11"/>
    <p:sldId id="26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29" autoAdjust="0"/>
    <p:restoredTop sz="93872" autoAdjust="0"/>
  </p:normalViewPr>
  <p:slideViewPr>
    <p:cSldViewPr snapToGrid="0">
      <p:cViewPr varScale="1">
        <p:scale>
          <a:sx n="62" d="100"/>
          <a:sy n="62" d="100"/>
        </p:scale>
        <p:origin x="5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 levels: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real time interactions dealing with complex topics. Adaptation of register and ability to deal with cultural implications and communicative intentions</a:t>
          </a:r>
          <a:r>
            <a:rPr lang="es-ES" sz="1800" b="0" i="0" u="none" strike="noStrike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. </a:t>
          </a: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s-ES" sz="1800" b="1" i="0" u="none" strike="noStrike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</a:t>
          </a:r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levels: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real life interactions with discussions involving several participants. Linking of contributions to others and solving miscommunication</a:t>
          </a:r>
          <a:r>
            <a:rPr lang="en-GB" sz="1800" b="0" i="0" u="none" strike="noStrike" cap="none" noProof="0" dirty="0">
              <a:blipFill>
                <a:blip xmlns:r="http://schemas.openxmlformats.org/officeDocument/2006/relationships" r:embed="rId2"/>
                <a:tile tx="0" ty="0" sx="100000" sy="100000" flip="none" algn="tl"/>
              </a:blipFill>
              <a:latin typeface="+mj-lt"/>
              <a:ea typeface="Sniglet"/>
              <a:cs typeface="Sniglet"/>
              <a:sym typeface="Sniglet"/>
            </a:rPr>
            <a:t>. </a:t>
          </a: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levels: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social and personal communication. Consecutive interaction, short posts or comments</a:t>
          </a: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LinFactNeighborX="21167" custLinFactNeighborY="-1266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950136" y="0"/>
          <a:ext cx="3950136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 levels: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real time interactions dealing with complex topics. Adaptation of register and ability to deal with cultural implications and communicative intentions</a:t>
          </a:r>
          <a:r>
            <a:rPr lang="es-ES" sz="1800" b="0" i="0" u="none" strike="noStrike" kern="1200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. </a:t>
          </a:r>
        </a:p>
      </dsp:txBody>
      <dsp:txXfrm>
        <a:off x="3950136" y="0"/>
        <a:ext cx="3950136" cy="1806222"/>
      </dsp:txXfrm>
    </dsp:sp>
    <dsp:sp modelId="{441AFA6C-B762-4E43-81C3-83BD0014B9AF}">
      <dsp:nvSpPr>
        <dsp:cNvPr id="0" name=""/>
        <dsp:cNvSpPr/>
      </dsp:nvSpPr>
      <dsp:spPr>
        <a:xfrm>
          <a:off x="1975068" y="1806222"/>
          <a:ext cx="7900273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i="0" u="none" strike="noStrike" kern="1200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</a:t>
          </a: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levels: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real life interactions with discussions involving several participants. Linking of contributions to others and solving miscommunication</a:t>
          </a:r>
          <a:r>
            <a:rPr lang="en-GB" sz="1800" b="0" i="0" u="none" strike="noStrike" kern="1200" cap="none" noProof="0" dirty="0">
              <a:blipFill>
                <a:blip xmlns:r="http://schemas.openxmlformats.org/officeDocument/2006/relationships" r:embed="rId2"/>
                <a:tile tx="0" ty="0" sx="100000" sy="100000" flip="none" algn="tl"/>
              </a:blipFill>
              <a:latin typeface="+mj-lt"/>
              <a:ea typeface="Sniglet"/>
              <a:cs typeface="Sniglet"/>
              <a:sym typeface="Sniglet"/>
            </a:rPr>
            <a:t>. </a:t>
          </a:r>
        </a:p>
      </dsp:txBody>
      <dsp:txXfrm>
        <a:off x="3357616" y="1806222"/>
        <a:ext cx="5135177" cy="1806222"/>
      </dsp:txXfrm>
    </dsp:sp>
    <dsp:sp modelId="{3B8DE887-1023-2544-ACC8-754F123B6403}">
      <dsp:nvSpPr>
        <dsp:cNvPr id="0" name=""/>
        <dsp:cNvSpPr/>
      </dsp:nvSpPr>
      <dsp:spPr>
        <a:xfrm>
          <a:off x="0" y="3589577"/>
          <a:ext cx="11850410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levels: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social and personal communication. Consecutive interaction, short posts or comments</a:t>
          </a:r>
        </a:p>
      </dsp:txBody>
      <dsp:txXfrm>
        <a:off x="2073821" y="3589577"/>
        <a:ext cx="7702766" cy="180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0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38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75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560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887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395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076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820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133682B-91B0-963A-E827-A2834FAB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237A03-E99F-EBA4-1AEE-354C39087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E55C4D-FE08-6124-B553-FCAF365A26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616" y="5847890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F063FA-72D6-7559-B9F5-A9CEB65C8CDB}"/>
              </a:ext>
            </a:extLst>
          </p:cNvPr>
          <p:cNvSpPr txBox="1"/>
          <p:nvPr userDrawn="1"/>
        </p:nvSpPr>
        <p:spPr>
          <a:xfrm>
            <a:off x="2711491" y="5927225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582" y="4320933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Online interaction in the Companion Volume to the Common European Framework of Reference for Languages: </a:t>
            </a:r>
            <a:r>
              <a:rPr lang="en-GB" sz="60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Online conversation and discussion</a:t>
            </a:r>
            <a:br>
              <a:rPr lang="es-ES_tradnl" sz="60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GB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4865819-FA49-2D5F-D398-2DC42C9CDE64}"/>
              </a:ext>
            </a:extLst>
          </p:cNvPr>
          <p:cNvSpPr txBox="1"/>
          <p:nvPr/>
        </p:nvSpPr>
        <p:spPr>
          <a:xfrm>
            <a:off x="3037709" y="466344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sz="36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F287051C-ED55-2BDA-CB08-E5D1363B5E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67" y="425851"/>
            <a:ext cx="1026915" cy="666881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37B67FD7-D87D-7276-FD1B-15EB9B121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311" y="6044693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12"/>
    </mc:Choice>
    <mc:Fallback xmlns="">
      <p:transition spd="slow" advTm="1011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8690374"/>
              </p:ext>
            </p:extLst>
          </p:nvPr>
        </p:nvGraphicFramePr>
        <p:xfrm>
          <a:off x="0" y="226685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Google Shape;289;p33">
            <a:extLst>
              <a:ext uri="{FF2B5EF4-FFF2-40B4-BE49-F238E27FC236}">
                <a16:creationId xmlns:a16="http://schemas.microsoft.com/office/drawing/2014/main" id="{C5411CB9-FF0C-1D4B-B990-922C67F4C301}"/>
              </a:ext>
            </a:extLst>
          </p:cNvPr>
          <p:cNvSpPr/>
          <p:nvPr/>
        </p:nvSpPr>
        <p:spPr>
          <a:xfrm>
            <a:off x="415866" y="2273385"/>
            <a:ext cx="1374854" cy="132526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F4E79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C1BA1B-330E-B26F-A87B-5F6A80331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590" y="162517"/>
            <a:ext cx="2898260" cy="2377818"/>
          </a:xfrm>
        </p:spPr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Online conversation and discussion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2942B63-4183-AEB5-6E3A-02B435C04984}"/>
              </a:ext>
            </a:extLst>
          </p:cNvPr>
          <p:cNvSpPr txBox="1"/>
          <p:nvPr/>
        </p:nvSpPr>
        <p:spPr>
          <a:xfrm>
            <a:off x="2770103" y="1801671"/>
            <a:ext cx="665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solidFill>
                  <a:schemeClr val="tx2"/>
                </a:solidFill>
                <a:effectLst/>
              </a:rPr>
              <a:t>C1: 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Can engage in real-time online exchanges with several participants, understanding the communicative</a:t>
            </a:r>
            <a:endParaRPr lang="en-GB" sz="1200" dirty="0">
              <a:solidFill>
                <a:schemeClr val="tx2"/>
              </a:solidFill>
              <a:effectLst/>
            </a:endParaRPr>
          </a:p>
          <a:p>
            <a:pPr algn="ctr"/>
            <a:r>
              <a:rPr lang="en-GB" sz="1200" i="1" dirty="0">
                <a:solidFill>
                  <a:schemeClr val="tx2"/>
                </a:solidFill>
                <a:effectLst/>
              </a:rPr>
              <a:t>intentions and cultural implications of the various contributions.</a:t>
            </a:r>
            <a:endParaRPr lang="en-GB" sz="1200" dirty="0">
              <a:solidFill>
                <a:schemeClr val="tx2"/>
              </a:solidFill>
              <a:effectLst/>
            </a:endParaRPr>
          </a:p>
          <a:p>
            <a:pPr algn="ctr"/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FA0EAA4-2D68-D53C-AA31-E2972CE88AB9}"/>
              </a:ext>
            </a:extLst>
          </p:cNvPr>
          <p:cNvSpPr txBox="1"/>
          <p:nvPr/>
        </p:nvSpPr>
        <p:spPr>
          <a:xfrm>
            <a:off x="2770103" y="3745989"/>
            <a:ext cx="665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solidFill>
                  <a:schemeClr val="tx2"/>
                </a:solidFill>
                <a:effectLst/>
              </a:rPr>
              <a:t>B2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: Can participate actively in an online discussion, stating and responding to opinions on topics of interest at</a:t>
            </a:r>
            <a:r>
              <a:rPr lang="en-GB" sz="1200" dirty="0">
                <a:solidFill>
                  <a:schemeClr val="tx2"/>
                </a:solidFill>
              </a:rPr>
              <a:t> 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some length, provided contributors avoid unusual or complex language and allow time for responses.</a:t>
            </a:r>
            <a:endParaRPr lang="en-GB" sz="1200" dirty="0">
              <a:solidFill>
                <a:schemeClr val="tx2"/>
              </a:solidFill>
              <a:effectLst/>
            </a:endParaRPr>
          </a:p>
          <a:p>
            <a:pPr algn="ctr"/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E2C941C-3290-F9C1-83B4-A5B3C73D062D}"/>
              </a:ext>
            </a:extLst>
          </p:cNvPr>
          <p:cNvSpPr txBox="1"/>
          <p:nvPr/>
        </p:nvSpPr>
        <p:spPr>
          <a:xfrm>
            <a:off x="2746845" y="5276020"/>
            <a:ext cx="66517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solidFill>
                  <a:schemeClr val="tx2"/>
                </a:solidFill>
                <a:effectLst/>
              </a:rPr>
              <a:t>A2: 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Can engage in basic social communication online (e.g. a simple message on a virtual card for special</a:t>
            </a:r>
            <a:r>
              <a:rPr lang="en-GB" sz="1200" dirty="0">
                <a:solidFill>
                  <a:schemeClr val="tx2"/>
                </a:solidFill>
              </a:rPr>
              <a:t> 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occasions, sharing news and making/confirming arrangements to meet).</a:t>
            </a:r>
            <a:endParaRPr lang="en-GB" sz="1200" dirty="0">
              <a:solidFill>
                <a:schemeClr val="tx2"/>
              </a:solidFill>
              <a:effectLst/>
            </a:endParaRPr>
          </a:p>
          <a:p>
            <a:pPr algn="ctr"/>
            <a:endParaRPr lang="en-GB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46"/>
    </mc:Choice>
    <mc:Fallback xmlns="">
      <p:transition spd="slow" advTm="975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If you want to know more …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82484" y="1618456"/>
            <a:ext cx="11218862" cy="3621087"/>
          </a:xfrm>
        </p:spPr>
        <p:txBody>
          <a:bodyPr>
            <a:normAutofit fontScale="92500" lnSpcReduction="10000"/>
          </a:bodyPr>
          <a:lstStyle/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Garcia, D., </a:t>
            </a: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Kappas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A., Küster, D., &amp; Schweitzer, F. (2016). The dynamics of emotions in online interaction.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Royal Society open science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3(8), 160059.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Herring, S. C. (2007). A faceted classification scheme for computer-mediated discourse.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Language@ internet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4(1).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Jaggars, S. S., &amp; Xu, D. (2016). How do online course design features influence student performance?.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Computers &amp; Education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95, 270-284.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Lapadat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J. C. (2002). Written interaction: A key component in online learning.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Journal of computer-mediated communication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7(4), JCMC742</a:t>
            </a:r>
            <a:r>
              <a:rPr lang="en-GB" sz="1800" noProof="0" dirty="0"/>
              <a:t>.</a:t>
            </a: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Shiao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-Yun Chiang &amp; Han-Fu Mi (2011) Reformulation: a verbal display of interlanguage awareness in instructional interactions,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Language Awareness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20:2, 135-149.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Smith, B. </a:t>
            </a:r>
            <a:r>
              <a:rPr lang="en-GB" sz="1800" noProof="0">
                <a:solidFill>
                  <a:schemeClr val="accent1">
                    <a:lumMod val="50000"/>
                  </a:schemeClr>
                </a:solidFill>
                <a:latin typeface="+mj-lt"/>
              </a:rPr>
              <a:t>(2004). 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Computer-mediated negotiated interaction and lexical acquisition.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Studies in Second Language Acquisition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26, 365 – 398 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Tu, C. H., &amp; McIsaac, M. (2002). The relationship of social presence and interaction in online classes.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The American journal of distance education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16(3), 131-150.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  <a:sym typeface="Sniglet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0"/>
    </mc:Choice>
    <mc:Fallback xmlns="">
      <p:transition spd="slow" advTm="64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033175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Online interaction: online conversation and discussion</a:t>
            </a:r>
            <a:endParaRPr lang="en-GB" sz="3200" noProof="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78CB663-FDC4-DB46-AB78-F3EC4A087B3C}"/>
              </a:ext>
            </a:extLst>
          </p:cNvPr>
          <p:cNvSpPr txBox="1"/>
          <p:nvPr/>
        </p:nvSpPr>
        <p:spPr>
          <a:xfrm>
            <a:off x="972511" y="2136338"/>
            <a:ext cx="109434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Interaction is one of the driving forces behind language learning.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Language learning has moved towards multimodal modes of engagement.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The online medium reflects on the nature of the interactions.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Quality interaction is characteristic of successful learning online.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84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069"/>
    </mc:Choice>
    <mc:Fallback xmlns="">
      <p:transition spd="slow" advTm="13806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</a:rPr>
              <a:t>Online conversation and discussion</a:t>
            </a:r>
            <a:endParaRPr lang="en-GB" sz="3200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84E66-9F28-C647-B2BD-EB2C10A178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690688"/>
            <a:ext cx="11218862" cy="3919537"/>
          </a:xfrm>
        </p:spPr>
        <p:txBody>
          <a:bodyPr/>
          <a:lstStyle/>
          <a:p>
            <a:pPr marL="0" indent="0">
              <a:buNone/>
            </a:pPr>
            <a:r>
              <a:rPr lang="en-GB" sz="1800" b="1" noProof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The CEFR presents online interaction as different to face-to-face interaction and lists some of the requirements for successful communication: </a:t>
            </a:r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A432CE6-1FDA-5B4B-B0E8-3881F23512A7}"/>
              </a:ext>
            </a:extLst>
          </p:cNvPr>
          <p:cNvGrpSpPr/>
          <p:nvPr/>
        </p:nvGrpSpPr>
        <p:grpSpPr>
          <a:xfrm rot="5043882">
            <a:off x="844413" y="235534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A869D0E6-BB2D-2740-8898-0D4FD6EDB30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94CC8592-A738-4D47-9D75-8EF173C1B59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C1CDC709-4B50-8040-B54F-8DC1899B1E46}"/>
              </a:ext>
            </a:extLst>
          </p:cNvPr>
          <p:cNvSpPr txBox="1"/>
          <p:nvPr/>
        </p:nvSpPr>
        <p:spPr>
          <a:xfrm>
            <a:off x="1726699" y="2655437"/>
            <a:ext cx="4274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Redundancy and repetition in messages</a:t>
            </a:r>
          </a:p>
        </p:txBody>
      </p: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3274170" y="291221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0" name="Google Shape;51;p11">
            <a:extLst>
              <a:ext uri="{FF2B5EF4-FFF2-40B4-BE49-F238E27FC236}">
                <a16:creationId xmlns:a16="http://schemas.microsoft.com/office/drawing/2014/main" id="{B8093A43-739D-BDF0-5701-4B65B5196266}"/>
              </a:ext>
            </a:extLst>
          </p:cNvPr>
          <p:cNvGrpSpPr/>
          <p:nvPr/>
        </p:nvGrpSpPr>
        <p:grpSpPr>
          <a:xfrm rot="5043882">
            <a:off x="3274170" y="357567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1" name="Google Shape;52;p11">
              <a:extLst>
                <a:ext uri="{FF2B5EF4-FFF2-40B4-BE49-F238E27FC236}">
                  <a16:creationId xmlns:a16="http://schemas.microsoft.com/office/drawing/2014/main" id="{848C18AC-F7E5-66AD-DF65-EC5113A001A3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2" name="Google Shape;53;p11">
              <a:extLst>
                <a:ext uri="{FF2B5EF4-FFF2-40B4-BE49-F238E27FC236}">
                  <a16:creationId xmlns:a16="http://schemas.microsoft.com/office/drawing/2014/main" id="{DCBC30DC-F200-8241-8E04-346106E7F2C3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3" name="Google Shape;51;p11">
            <a:extLst>
              <a:ext uri="{FF2B5EF4-FFF2-40B4-BE49-F238E27FC236}">
                <a16:creationId xmlns:a16="http://schemas.microsoft.com/office/drawing/2014/main" id="{0F53857F-FF1B-6DDC-AF42-517A8FBEDAE3}"/>
              </a:ext>
            </a:extLst>
          </p:cNvPr>
          <p:cNvGrpSpPr/>
          <p:nvPr/>
        </p:nvGrpSpPr>
        <p:grpSpPr>
          <a:xfrm rot="5043882">
            <a:off x="3274168" y="425081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4" name="Google Shape;52;p11">
              <a:extLst>
                <a:ext uri="{FF2B5EF4-FFF2-40B4-BE49-F238E27FC236}">
                  <a16:creationId xmlns:a16="http://schemas.microsoft.com/office/drawing/2014/main" id="{93B2EBAE-81A4-008C-CD19-E7AF0184155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5" name="Google Shape;53;p11">
              <a:extLst>
                <a:ext uri="{FF2B5EF4-FFF2-40B4-BE49-F238E27FC236}">
                  <a16:creationId xmlns:a16="http://schemas.microsoft.com/office/drawing/2014/main" id="{4E803056-CD06-C350-91BD-E11E1DC20B90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EE0C38-6B36-B38A-0DD7-E35774AA2D6E}"/>
              </a:ext>
            </a:extLst>
          </p:cNvPr>
          <p:cNvSpPr txBox="1"/>
          <p:nvPr/>
        </p:nvSpPr>
        <p:spPr>
          <a:xfrm>
            <a:off x="4035029" y="3283567"/>
            <a:ext cx="427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compensate for lack of common context.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8BBC1B5-41D0-2809-9631-9E505EF364B6}"/>
              </a:ext>
            </a:extLst>
          </p:cNvPr>
          <p:cNvSpPr txBox="1"/>
          <p:nvPr/>
        </p:nvSpPr>
        <p:spPr>
          <a:xfrm flipH="1">
            <a:off x="4035029" y="3914641"/>
            <a:ext cx="220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add emphasis.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1045497-C2B0-F31A-C8A5-56DDB24C3FC6}"/>
              </a:ext>
            </a:extLst>
          </p:cNvPr>
          <p:cNvSpPr txBox="1"/>
          <p:nvPr/>
        </p:nvSpPr>
        <p:spPr>
          <a:xfrm flipH="1">
            <a:off x="4035028" y="4609130"/>
            <a:ext cx="4157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help the recipient process information.</a:t>
            </a:r>
          </a:p>
        </p:txBody>
      </p:sp>
      <p:grpSp>
        <p:nvGrpSpPr>
          <p:cNvPr id="29" name="Google Shape;51;p11">
            <a:extLst>
              <a:ext uri="{FF2B5EF4-FFF2-40B4-BE49-F238E27FC236}">
                <a16:creationId xmlns:a16="http://schemas.microsoft.com/office/drawing/2014/main" id="{241E8AFC-8932-57D7-C5FF-27636EF20AF7}"/>
              </a:ext>
            </a:extLst>
          </p:cNvPr>
          <p:cNvGrpSpPr/>
          <p:nvPr/>
        </p:nvGrpSpPr>
        <p:grpSpPr>
          <a:xfrm rot="5043882">
            <a:off x="3282190" y="4932605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30" name="Google Shape;52;p11">
              <a:extLst>
                <a:ext uri="{FF2B5EF4-FFF2-40B4-BE49-F238E27FC236}">
                  <a16:creationId xmlns:a16="http://schemas.microsoft.com/office/drawing/2014/main" id="{5BEA54D0-85A3-9F39-E1C0-C6C318903143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31" name="Google Shape;53;p11">
              <a:extLst>
                <a:ext uri="{FF2B5EF4-FFF2-40B4-BE49-F238E27FC236}">
                  <a16:creationId xmlns:a16="http://schemas.microsoft.com/office/drawing/2014/main" id="{44003FDF-D900-8188-9BBB-8F352B2CE557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A854909-8BFF-A4C3-9E6B-FE5B346878A7}"/>
              </a:ext>
            </a:extLst>
          </p:cNvPr>
          <p:cNvSpPr txBox="1"/>
          <p:nvPr/>
        </p:nvSpPr>
        <p:spPr>
          <a:xfrm flipH="1">
            <a:off x="4043050" y="5290916"/>
            <a:ext cx="4157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correct errors or misunderstandings.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0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090"/>
    </mc:Choice>
    <mc:Fallback xmlns="">
      <p:transition spd="slow" advTm="1180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</a:rPr>
              <a:t>Online conversation and discussion</a:t>
            </a:r>
            <a:endParaRPr lang="en-GB" sz="3200" noProof="0" dirty="0"/>
          </a:p>
        </p:txBody>
      </p:sp>
      <p:grpSp>
        <p:nvGrpSpPr>
          <p:cNvPr id="8" name="Google Shape;51;p11">
            <a:extLst>
              <a:ext uri="{FF2B5EF4-FFF2-40B4-BE49-F238E27FC236}">
                <a16:creationId xmlns:a16="http://schemas.microsoft.com/office/drawing/2014/main" id="{BDA1A988-09A9-1E47-90AF-6623A26A83DE}"/>
              </a:ext>
            </a:extLst>
          </p:cNvPr>
          <p:cNvGrpSpPr/>
          <p:nvPr/>
        </p:nvGrpSpPr>
        <p:grpSpPr>
          <a:xfrm rot="5043882">
            <a:off x="981570" y="195712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9" name="Google Shape;52;p11">
              <a:extLst>
                <a:ext uri="{FF2B5EF4-FFF2-40B4-BE49-F238E27FC236}">
                  <a16:creationId xmlns:a16="http://schemas.microsoft.com/office/drawing/2014/main" id="{CD2C8AA7-1A03-F449-87C9-8E4712900C30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0" name="Google Shape;53;p11">
              <a:extLst>
                <a:ext uri="{FF2B5EF4-FFF2-40B4-BE49-F238E27FC236}">
                  <a16:creationId xmlns:a16="http://schemas.microsoft.com/office/drawing/2014/main" id="{E2248266-B7C8-9B44-B05B-88BF091C55F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5D14B8-1021-3944-877A-6CF231E6A68F}"/>
              </a:ext>
            </a:extLst>
          </p:cNvPr>
          <p:cNvSpPr txBox="1"/>
          <p:nvPr/>
        </p:nvSpPr>
        <p:spPr>
          <a:xfrm>
            <a:off x="1801181" y="2181984"/>
            <a:ext cx="270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Checking for understanding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1966519B-3CC6-A8AC-C098-1D2A9D881374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E257CF3F-CD2C-BE5C-ABBC-84A811BCDACE}"/>
              </a:ext>
            </a:extLst>
          </p:cNvPr>
          <p:cNvGrpSpPr/>
          <p:nvPr/>
        </p:nvGrpSpPr>
        <p:grpSpPr>
          <a:xfrm rot="5043882">
            <a:off x="3274170" y="2880134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07038226-A82E-A4BE-1EC7-7ACE80D5E3FD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EBEFD08E-42F5-AAA9-9798-82F427FAE00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6C802FD4-9E0A-7109-8B92-9C151EB83387}"/>
              </a:ext>
            </a:extLst>
          </p:cNvPr>
          <p:cNvGrpSpPr/>
          <p:nvPr/>
        </p:nvGrpSpPr>
        <p:grpSpPr>
          <a:xfrm rot="5043882">
            <a:off x="3274170" y="3543586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04640C48-F511-A3EE-4298-1E0419DB0ECC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87491B64-CFEF-1A8B-AB93-6AE1FFC0B494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7" name="Google Shape;51;p11">
            <a:extLst>
              <a:ext uri="{FF2B5EF4-FFF2-40B4-BE49-F238E27FC236}">
                <a16:creationId xmlns:a16="http://schemas.microsoft.com/office/drawing/2014/main" id="{F0756F32-2624-0173-DE7C-F076050EA9AB}"/>
              </a:ext>
            </a:extLst>
          </p:cNvPr>
          <p:cNvGrpSpPr/>
          <p:nvPr/>
        </p:nvGrpSpPr>
        <p:grpSpPr>
          <a:xfrm rot="5043882">
            <a:off x="3274168" y="4218734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8" name="Google Shape;52;p11">
              <a:extLst>
                <a:ext uri="{FF2B5EF4-FFF2-40B4-BE49-F238E27FC236}">
                  <a16:creationId xmlns:a16="http://schemas.microsoft.com/office/drawing/2014/main" id="{75B32194-202A-2F77-B6EF-400FC59867F4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9" name="Google Shape;53;p11">
              <a:extLst>
                <a:ext uri="{FF2B5EF4-FFF2-40B4-BE49-F238E27FC236}">
                  <a16:creationId xmlns:a16="http://schemas.microsoft.com/office/drawing/2014/main" id="{3A34580B-3DF3-FB46-A4B3-A157DA40E372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A7C5F7F-0E9D-588D-31C8-7D8EAEBE4E0C}"/>
              </a:ext>
            </a:extLst>
          </p:cNvPr>
          <p:cNvSpPr txBox="1"/>
          <p:nvPr/>
        </p:nvSpPr>
        <p:spPr>
          <a:xfrm>
            <a:off x="4070499" y="3246735"/>
            <a:ext cx="4856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clarify points that may be unclear or confusing.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3670BF3-083C-27C6-D7CC-5FA557D02FD9}"/>
              </a:ext>
            </a:extLst>
          </p:cNvPr>
          <p:cNvSpPr txBox="1"/>
          <p:nvPr/>
        </p:nvSpPr>
        <p:spPr>
          <a:xfrm>
            <a:off x="4077817" y="4639513"/>
            <a:ext cx="763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 an strategy to keep people’s attention.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8CC5EC0-39E1-1211-5898-6EF23CA9C4CF}"/>
              </a:ext>
            </a:extLst>
          </p:cNvPr>
          <p:cNvSpPr txBox="1"/>
          <p:nvPr/>
        </p:nvSpPr>
        <p:spPr>
          <a:xfrm>
            <a:off x="4070499" y="3943124"/>
            <a:ext cx="546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 a form of active listening to your interlocutors’ needs.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01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49"/>
    </mc:Choice>
    <mc:Fallback xmlns="">
      <p:transition spd="slow" advTm="545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0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</a:rPr>
              <a:t>Online conversation and discussion</a:t>
            </a:r>
            <a:endParaRPr lang="en-GB" sz="3200" noProof="0" dirty="0"/>
          </a:p>
        </p:txBody>
      </p:sp>
      <p:grpSp>
        <p:nvGrpSpPr>
          <p:cNvPr id="12" name="Google Shape;51;p11">
            <a:extLst>
              <a:ext uri="{FF2B5EF4-FFF2-40B4-BE49-F238E27FC236}">
                <a16:creationId xmlns:a16="http://schemas.microsoft.com/office/drawing/2014/main" id="{736FB722-D28F-B646-9612-86182EF13FD9}"/>
              </a:ext>
            </a:extLst>
          </p:cNvPr>
          <p:cNvGrpSpPr/>
          <p:nvPr/>
        </p:nvGrpSpPr>
        <p:grpSpPr>
          <a:xfrm rot="5043882">
            <a:off x="1113001" y="176152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3" name="Google Shape;52;p11">
              <a:extLst>
                <a:ext uri="{FF2B5EF4-FFF2-40B4-BE49-F238E27FC236}">
                  <a16:creationId xmlns:a16="http://schemas.microsoft.com/office/drawing/2014/main" id="{E84B11E2-71A8-2E4B-86E4-8A4BA17476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Google Shape;53;p11">
              <a:extLst>
                <a:ext uri="{FF2B5EF4-FFF2-40B4-BE49-F238E27FC236}">
                  <a16:creationId xmlns:a16="http://schemas.microsoft.com/office/drawing/2014/main" id="{7B2624AD-C0D4-464C-95C3-23E2CA8B503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6A4550F-5675-4A44-A52D-82F3204C476E}"/>
              </a:ext>
            </a:extLst>
          </p:cNvPr>
          <p:cNvSpPr txBox="1"/>
          <p:nvPr/>
        </p:nvSpPr>
        <p:spPr>
          <a:xfrm>
            <a:off x="1838765" y="2158244"/>
            <a:ext cx="261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Reformulation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1E5DBBB4-20CD-2E0E-8037-E523621A451E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6E22E4BD-2C58-6127-827D-0D1365E61157}"/>
              </a:ext>
            </a:extLst>
          </p:cNvPr>
          <p:cNvGrpSpPr/>
          <p:nvPr/>
        </p:nvGrpSpPr>
        <p:grpSpPr>
          <a:xfrm rot="5043882">
            <a:off x="3274170" y="270367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B7D30CC2-1C9E-3295-F30B-1358B99192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865A2486-E932-EF0C-92EE-5AE51E3E278B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18B28A45-D93F-31AC-816A-54FB388EADEF}"/>
              </a:ext>
            </a:extLst>
          </p:cNvPr>
          <p:cNvGrpSpPr/>
          <p:nvPr/>
        </p:nvGrpSpPr>
        <p:grpSpPr>
          <a:xfrm rot="5043882">
            <a:off x="3274170" y="3367123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F0CD4397-6325-15AA-AF43-4B5C3C90530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088A9A9A-A145-A570-9442-981D5D10DD6A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1FD8143-2557-93B0-569E-472679037CA8}"/>
              </a:ext>
            </a:extLst>
          </p:cNvPr>
          <p:cNvSpPr txBox="1"/>
          <p:nvPr/>
        </p:nvSpPr>
        <p:spPr>
          <a:xfrm>
            <a:off x="4203032" y="3080088"/>
            <a:ext cx="5510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correct errors or mistakes made when communicating</a:t>
            </a:r>
            <a:r>
              <a:rPr lang="es-ES_tradnl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C45D6A1-0FE3-AF87-DE34-41535BD68E98}"/>
              </a:ext>
            </a:extLst>
          </p:cNvPr>
          <p:cNvSpPr txBox="1"/>
          <p:nvPr/>
        </p:nvSpPr>
        <p:spPr>
          <a:xfrm>
            <a:off x="4176196" y="3586872"/>
            <a:ext cx="7630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make sure the message is getting across to people with different linguistic backgrounds.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6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66"/>
    </mc:Choice>
    <mc:Fallback xmlns="">
      <p:transition spd="slow" advTm="33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</a:rPr>
              <a:t>Online conversation and discussion</a:t>
            </a:r>
            <a:endParaRPr lang="en-GB" sz="3200" noProof="0" dirty="0"/>
          </a:p>
        </p:txBody>
      </p: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1177169" y="1866346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83D092-C59D-B64F-87BC-99C48B40D2B7}"/>
              </a:ext>
            </a:extLst>
          </p:cNvPr>
          <p:cNvSpPr txBox="1"/>
          <p:nvPr/>
        </p:nvSpPr>
        <p:spPr>
          <a:xfrm>
            <a:off x="2088120" y="2200226"/>
            <a:ext cx="492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Ability in handling emotional reactions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F808C289-26DE-A935-67B0-167E57DA1BDC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6FF4059F-BA81-5814-99D4-C1AC5E3B58D3}"/>
              </a:ext>
            </a:extLst>
          </p:cNvPr>
          <p:cNvGrpSpPr/>
          <p:nvPr/>
        </p:nvGrpSpPr>
        <p:grpSpPr>
          <a:xfrm rot="5043882">
            <a:off x="3274170" y="283200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8ABFE3D1-AC18-BB32-4446-DD378D601757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AE51BC3A-6BC1-FF86-2159-B5C492C7560B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E6D6A5DB-6979-6CBC-5165-161882FCCCB8}"/>
              </a:ext>
            </a:extLst>
          </p:cNvPr>
          <p:cNvGrpSpPr/>
          <p:nvPr/>
        </p:nvGrpSpPr>
        <p:grpSpPr>
          <a:xfrm rot="5043882">
            <a:off x="3274170" y="349546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26128D71-7D60-53BA-15BB-7583DF81FD9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72ECF459-B3C7-1457-C450-743226569F33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41C0852-B1BC-B9AB-BC97-402032639992}"/>
              </a:ext>
            </a:extLst>
          </p:cNvPr>
          <p:cNvSpPr txBox="1"/>
          <p:nvPr/>
        </p:nvSpPr>
        <p:spPr>
          <a:xfrm>
            <a:off x="3999931" y="3225957"/>
            <a:ext cx="6764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avoid misinterpretation due to frustration or anger.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1310D79-52B9-3748-F259-BBEC0C78BC44}"/>
              </a:ext>
            </a:extLst>
          </p:cNvPr>
          <p:cNvSpPr txBox="1"/>
          <p:nvPr/>
        </p:nvSpPr>
        <p:spPr>
          <a:xfrm>
            <a:off x="3999932" y="3873516"/>
            <a:ext cx="698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facilitate the establishment of a personal connection or rapport.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538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38"/>
    </mc:Choice>
    <mc:Fallback xmlns="">
      <p:transition spd="slow" advTm="72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Online conversation and discussion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694688"/>
            <a:ext cx="11218862" cy="3161359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1F4E79"/>
                </a:solidFill>
                <a:latin typeface="+mj-lt"/>
              </a:rPr>
              <a:t>Online conversation and discussion in the Companion Volume focusses on interlocutors communicating online to handle social exchanges and professional and discursive interaction.</a:t>
            </a:r>
          </a:p>
          <a:p>
            <a:pPr marL="0" indent="0">
              <a:buNone/>
            </a:pPr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1F4E79"/>
                </a:solidFill>
                <a:latin typeface="+mj-lt"/>
              </a:rPr>
              <a:t>Elements of conversation and discussion that have been considered when designing the scales and determining the different levels are:</a:t>
            </a:r>
          </a:p>
          <a:p>
            <a:pPr marL="0" indent="0">
              <a:buNone/>
            </a:pPr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429188-F6BE-1C45-BCE6-A8A4C40C0925}"/>
              </a:ext>
            </a:extLst>
          </p:cNvPr>
          <p:cNvSpPr txBox="1"/>
          <p:nvPr/>
        </p:nvSpPr>
        <p:spPr>
          <a:xfrm>
            <a:off x="767744" y="3590838"/>
            <a:ext cx="510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Simultaneous interaction.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767744" y="4374642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Consecutive interaction.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61"/>
    </mc:Choice>
    <mc:Fallback xmlns="">
      <p:transition spd="slow" advTm="974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Online conversation and discussion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928165" y="2218680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Sustained interaction with one or multiple interlocutors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B5F67D0-DDBC-4647-8798-4D9BE717B027}"/>
              </a:ext>
            </a:extLst>
          </p:cNvPr>
          <p:cNvSpPr txBox="1"/>
          <p:nvPr/>
        </p:nvSpPr>
        <p:spPr>
          <a:xfrm>
            <a:off x="928165" y="3173771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Writing posts or contributions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922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41"/>
    </mc:Choice>
    <mc:Fallback xmlns="">
      <p:transition spd="slow" advTm="65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en-GB" sz="32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Online conversation and discussion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CEF3D1D-E99E-FC4A-8054-F2653D9EDDFC}"/>
              </a:ext>
            </a:extLst>
          </p:cNvPr>
          <p:cNvSpPr txBox="1"/>
          <p:nvPr/>
        </p:nvSpPr>
        <p:spPr>
          <a:xfrm>
            <a:off x="767744" y="2505356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Responding to posts or contributions of others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779F29-EB00-5F4A-A65E-2A16722F6EFA}"/>
              </a:ext>
            </a:extLst>
          </p:cNvPr>
          <p:cNvSpPr txBox="1"/>
          <p:nvPr/>
        </p:nvSpPr>
        <p:spPr>
          <a:xfrm>
            <a:off x="767744" y="3473826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Using symbols and other codes to convey emotions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22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24"/>
    </mc:Choice>
    <mc:Fallback xmlns="">
      <p:transition spd="slow" advTm="44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3.1|35.2|25.6|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3|19|1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5.7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3.5|1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3|2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23|23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Widescreen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Sniglet</vt:lpstr>
      <vt:lpstr>Walter Turncoat</vt:lpstr>
      <vt:lpstr>Office Theme</vt:lpstr>
      <vt:lpstr>Online interaction in the Companion Volume to the Common European Framework of Reference for Languages: Online conversation and discussion </vt:lpstr>
      <vt:lpstr>PowerPoint Presentation</vt:lpstr>
      <vt:lpstr>Online conversation and discussion</vt:lpstr>
      <vt:lpstr>Online conversation and discussion</vt:lpstr>
      <vt:lpstr>Online conversation and discussion</vt:lpstr>
      <vt:lpstr>Online conversation and discussion</vt:lpstr>
      <vt:lpstr>Online conversation and discussion</vt:lpstr>
      <vt:lpstr>Online conversation and discussion</vt:lpstr>
      <vt:lpstr>Online conversation and discussion</vt:lpstr>
      <vt:lpstr>Online conversation and discussion</vt:lpstr>
      <vt:lpstr>If you want to know more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82</cp:revision>
  <dcterms:created xsi:type="dcterms:W3CDTF">2020-01-08T10:10:35Z</dcterms:created>
  <dcterms:modified xsi:type="dcterms:W3CDTF">2024-06-27T10:53:04Z</dcterms:modified>
</cp:coreProperties>
</file>