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63" r:id="rId4"/>
    <p:sldId id="268" r:id="rId5"/>
    <p:sldId id="269" r:id="rId6"/>
    <p:sldId id="264" r:id="rId7"/>
    <p:sldId id="265" r:id="rId8"/>
    <p:sldId id="266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91" autoAdjust="0"/>
    <p:restoredTop sz="89206" autoAdjust="0"/>
  </p:normalViewPr>
  <p:slideViewPr>
    <p:cSldViewPr snapToGrid="0">
      <p:cViewPr varScale="1">
        <p:scale>
          <a:sx n="64" d="100"/>
          <a:sy n="64" d="100"/>
        </p:scale>
        <p:origin x="1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B49BF-EE40-A045-8B55-23D8E5013A4F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B13DAD83-4BCD-CA43-ABF2-80CE36262F5B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C levels: co-ordinating online projects and solving frictions, managing online negotiations. </a:t>
          </a:r>
          <a:endParaRPr lang="en-GB" sz="1800" b="0" i="0" u="none" strike="noStrike" cap="none" noProof="0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</dgm:t>
    </dgm:pt>
    <dgm:pt modelId="{351FD6BB-AFA9-414C-AE59-039113837167}" type="parTrans" cxnId="{68318D1D-61C5-3F46-A7D2-761FE3658116}">
      <dgm:prSet/>
      <dgm:spPr/>
      <dgm:t>
        <a:bodyPr/>
        <a:lstStyle/>
        <a:p>
          <a:endParaRPr lang="es-ES"/>
        </a:p>
      </dgm:t>
    </dgm:pt>
    <dgm:pt modelId="{46F08ED8-2180-4741-9792-7668BE516BCA}" type="sibTrans" cxnId="{68318D1D-61C5-3F46-A7D2-761FE3658116}">
      <dgm:prSet/>
      <dgm:spPr/>
      <dgm:t>
        <a:bodyPr/>
        <a:lstStyle/>
        <a:p>
          <a:endParaRPr lang="es-ES"/>
        </a:p>
      </dgm:t>
    </dgm:pt>
    <dgm:pt modelId="{A2C58F71-343B-2B46-A192-12F4D3CA8AAE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endParaRPr lang="es-ES" sz="2800" dirty="0"/>
        </a:p>
        <a:p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 levels: solving problems to successfully achieve the common goal or complete the transaction.</a:t>
          </a:r>
          <a:endParaRPr lang="en-GB" sz="1800" b="0" i="0" u="none" strike="noStrike" cap="none" noProof="0" dirty="0">
            <a:blipFill>
              <a:blip xmlns:r="http://schemas.openxmlformats.org/officeDocument/2006/relationships" r:embed="rId2"/>
              <a:tile tx="0" ty="0" sx="100000" sy="100000" flip="none" algn="tl"/>
            </a:blipFill>
            <a:latin typeface="+mj-lt"/>
            <a:ea typeface="Sniglet"/>
            <a:cs typeface="Sniglet"/>
            <a:sym typeface="Sniglet"/>
          </a:endParaRPr>
        </a:p>
      </dgm:t>
    </dgm:pt>
    <dgm:pt modelId="{662CA668-8479-3C47-B9E6-6BF5F8C26AA3}" type="parTrans" cxnId="{CB14651D-8983-4542-B2B3-A7500A34E33C}">
      <dgm:prSet/>
      <dgm:spPr/>
      <dgm:t>
        <a:bodyPr/>
        <a:lstStyle/>
        <a:p>
          <a:endParaRPr lang="es-ES"/>
        </a:p>
      </dgm:t>
    </dgm:pt>
    <dgm:pt modelId="{13843D86-2039-0C4B-90B9-66C6EAA8A331}" type="sibTrans" cxnId="{CB14651D-8983-4542-B2B3-A7500A34E33C}">
      <dgm:prSet/>
      <dgm:spPr/>
      <dgm:t>
        <a:bodyPr/>
        <a:lstStyle/>
        <a:p>
          <a:endParaRPr lang="es-ES"/>
        </a:p>
      </dgm:t>
    </dgm:pt>
    <dgm:pt modelId="{B58BCC18-1651-DB4D-A385-49FA950E1886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endParaRPr lang="es-ES" sz="2800" dirty="0"/>
        </a:p>
        <a:p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A levels: </a:t>
          </a:r>
          <a:r>
            <a:rPr lang="en-GB" sz="1800" b="0" i="0" u="none" strike="noStrike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providing simple information, using formulaic language and engaging in reactive activities. </a:t>
          </a:r>
        </a:p>
      </dgm:t>
    </dgm:pt>
    <dgm:pt modelId="{8AD7E81B-29A0-B249-8A27-B90D77EC4CD5}" type="parTrans" cxnId="{38169A40-DC53-0140-940F-10961EFBBBD3}">
      <dgm:prSet/>
      <dgm:spPr/>
      <dgm:t>
        <a:bodyPr/>
        <a:lstStyle/>
        <a:p>
          <a:endParaRPr lang="es-ES"/>
        </a:p>
      </dgm:t>
    </dgm:pt>
    <dgm:pt modelId="{D2D0EB76-D406-A949-AF1A-C27E0F6593A3}" type="sibTrans" cxnId="{38169A40-DC53-0140-940F-10961EFBBBD3}">
      <dgm:prSet/>
      <dgm:spPr/>
      <dgm:t>
        <a:bodyPr/>
        <a:lstStyle/>
        <a:p>
          <a:endParaRPr lang="es-ES"/>
        </a:p>
      </dgm:t>
    </dgm:pt>
    <dgm:pt modelId="{11BDF337-2F6E-3748-A902-75D826115F6C}" type="pres">
      <dgm:prSet presAssocID="{57BB49BF-EE40-A045-8B55-23D8E5013A4F}" presName="Name0" presStyleCnt="0">
        <dgm:presLayoutVars>
          <dgm:dir/>
          <dgm:animLvl val="lvl"/>
          <dgm:resizeHandles val="exact"/>
        </dgm:presLayoutVars>
      </dgm:prSet>
      <dgm:spPr/>
    </dgm:pt>
    <dgm:pt modelId="{2D8DC75E-F79D-8A41-9A5D-E3780ACEE35F}" type="pres">
      <dgm:prSet presAssocID="{B13DAD83-4BCD-CA43-ABF2-80CE36262F5B}" presName="Name8" presStyleCnt="0"/>
      <dgm:spPr/>
    </dgm:pt>
    <dgm:pt modelId="{8A452455-4C09-3848-8893-1AB1E84A72FF}" type="pres">
      <dgm:prSet presAssocID="{B13DAD83-4BCD-CA43-ABF2-80CE36262F5B}" presName="level" presStyleLbl="node1" presStyleIdx="0" presStyleCnt="3">
        <dgm:presLayoutVars>
          <dgm:chMax val="1"/>
          <dgm:bulletEnabled val="1"/>
        </dgm:presLayoutVars>
      </dgm:prSet>
      <dgm:spPr/>
    </dgm:pt>
    <dgm:pt modelId="{ADD83052-03AC-5C45-A813-48CBA3BD42F9}" type="pres">
      <dgm:prSet presAssocID="{B13DAD83-4BCD-CA43-ABF2-80CE36262F5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C5AC222-92DB-B447-BA65-D86C1EB6FCEC}" type="pres">
      <dgm:prSet presAssocID="{A2C58F71-343B-2B46-A192-12F4D3CA8AAE}" presName="Name8" presStyleCnt="0"/>
      <dgm:spPr/>
    </dgm:pt>
    <dgm:pt modelId="{441AFA6C-B762-4E43-81C3-83BD0014B9AF}" type="pres">
      <dgm:prSet presAssocID="{A2C58F71-343B-2B46-A192-12F4D3CA8AAE}" presName="level" presStyleLbl="node1" presStyleIdx="1" presStyleCnt="3">
        <dgm:presLayoutVars>
          <dgm:chMax val="1"/>
          <dgm:bulletEnabled val="1"/>
        </dgm:presLayoutVars>
      </dgm:prSet>
      <dgm:spPr/>
    </dgm:pt>
    <dgm:pt modelId="{E2A280CE-DCEC-7944-96D5-C3A356C1B30B}" type="pres">
      <dgm:prSet presAssocID="{A2C58F71-343B-2B46-A192-12F4D3CA8A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86D30AD-1E32-BE4D-BA28-B40993A59427}" type="pres">
      <dgm:prSet presAssocID="{B58BCC18-1651-DB4D-A385-49FA950E1886}" presName="Name8" presStyleCnt="0"/>
      <dgm:spPr/>
    </dgm:pt>
    <dgm:pt modelId="{3B8DE887-1023-2544-ACC8-754F123B6403}" type="pres">
      <dgm:prSet presAssocID="{B58BCC18-1651-DB4D-A385-49FA950E1886}" presName="level" presStyleLbl="node1" presStyleIdx="2" presStyleCnt="3" custLinFactNeighborX="21167" custLinFactNeighborY="-1266">
        <dgm:presLayoutVars>
          <dgm:chMax val="1"/>
          <dgm:bulletEnabled val="1"/>
        </dgm:presLayoutVars>
      </dgm:prSet>
      <dgm:spPr/>
    </dgm:pt>
    <dgm:pt modelId="{8BACF727-450E-C647-B16D-7A1C5F555EB7}" type="pres">
      <dgm:prSet presAssocID="{B58BCC18-1651-DB4D-A385-49FA950E188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2ABEF06-29B6-2243-BFF6-C1D74EAF83E4}" type="presOf" srcId="{B58BCC18-1651-DB4D-A385-49FA950E1886}" destId="{3B8DE887-1023-2544-ACC8-754F123B6403}" srcOrd="0" destOrd="0" presId="urn:microsoft.com/office/officeart/2005/8/layout/pyramid1"/>
    <dgm:cxn modelId="{1E568814-0E48-5B45-B607-AACE6FD224AF}" type="presOf" srcId="{B13DAD83-4BCD-CA43-ABF2-80CE36262F5B}" destId="{ADD83052-03AC-5C45-A813-48CBA3BD42F9}" srcOrd="1" destOrd="0" presId="urn:microsoft.com/office/officeart/2005/8/layout/pyramid1"/>
    <dgm:cxn modelId="{CB14651D-8983-4542-B2B3-A7500A34E33C}" srcId="{57BB49BF-EE40-A045-8B55-23D8E5013A4F}" destId="{A2C58F71-343B-2B46-A192-12F4D3CA8AAE}" srcOrd="1" destOrd="0" parTransId="{662CA668-8479-3C47-B9E6-6BF5F8C26AA3}" sibTransId="{13843D86-2039-0C4B-90B9-66C6EAA8A331}"/>
    <dgm:cxn modelId="{68318D1D-61C5-3F46-A7D2-761FE3658116}" srcId="{57BB49BF-EE40-A045-8B55-23D8E5013A4F}" destId="{B13DAD83-4BCD-CA43-ABF2-80CE36262F5B}" srcOrd="0" destOrd="0" parTransId="{351FD6BB-AFA9-414C-AE59-039113837167}" sibTransId="{46F08ED8-2180-4741-9792-7668BE516BCA}"/>
    <dgm:cxn modelId="{38169A40-DC53-0140-940F-10961EFBBBD3}" srcId="{57BB49BF-EE40-A045-8B55-23D8E5013A4F}" destId="{B58BCC18-1651-DB4D-A385-49FA950E1886}" srcOrd="2" destOrd="0" parTransId="{8AD7E81B-29A0-B249-8A27-B90D77EC4CD5}" sibTransId="{D2D0EB76-D406-A949-AF1A-C27E0F6593A3}"/>
    <dgm:cxn modelId="{8F83AA5D-3432-6345-9B43-20FAFB195390}" type="presOf" srcId="{B13DAD83-4BCD-CA43-ABF2-80CE36262F5B}" destId="{8A452455-4C09-3848-8893-1AB1E84A72FF}" srcOrd="0" destOrd="0" presId="urn:microsoft.com/office/officeart/2005/8/layout/pyramid1"/>
    <dgm:cxn modelId="{F7298160-AA7D-874E-A729-4F77267CE4ED}" type="presOf" srcId="{B58BCC18-1651-DB4D-A385-49FA950E1886}" destId="{8BACF727-450E-C647-B16D-7A1C5F555EB7}" srcOrd="1" destOrd="0" presId="urn:microsoft.com/office/officeart/2005/8/layout/pyramid1"/>
    <dgm:cxn modelId="{E7847789-DB9C-C94E-AE74-ECB5C6D3CBA7}" type="presOf" srcId="{57BB49BF-EE40-A045-8B55-23D8E5013A4F}" destId="{11BDF337-2F6E-3748-A902-75D826115F6C}" srcOrd="0" destOrd="0" presId="urn:microsoft.com/office/officeart/2005/8/layout/pyramid1"/>
    <dgm:cxn modelId="{0F7526A0-A959-5344-9F94-BEC81B1A28C5}" type="presOf" srcId="{A2C58F71-343B-2B46-A192-12F4D3CA8AAE}" destId="{E2A280CE-DCEC-7944-96D5-C3A356C1B30B}" srcOrd="1" destOrd="0" presId="urn:microsoft.com/office/officeart/2005/8/layout/pyramid1"/>
    <dgm:cxn modelId="{C7AA07CB-4C61-7F42-8C5E-9A5DDD7EBC35}" type="presOf" srcId="{A2C58F71-343B-2B46-A192-12F4D3CA8AAE}" destId="{441AFA6C-B762-4E43-81C3-83BD0014B9AF}" srcOrd="0" destOrd="0" presId="urn:microsoft.com/office/officeart/2005/8/layout/pyramid1"/>
    <dgm:cxn modelId="{C4CF4064-BB99-674D-90B6-4837B759E936}" type="presParOf" srcId="{11BDF337-2F6E-3748-A902-75D826115F6C}" destId="{2D8DC75E-F79D-8A41-9A5D-E3780ACEE35F}" srcOrd="0" destOrd="0" presId="urn:microsoft.com/office/officeart/2005/8/layout/pyramid1"/>
    <dgm:cxn modelId="{88C0C723-3E6B-3848-A157-DDEF27B637CC}" type="presParOf" srcId="{2D8DC75E-F79D-8A41-9A5D-E3780ACEE35F}" destId="{8A452455-4C09-3848-8893-1AB1E84A72FF}" srcOrd="0" destOrd="0" presId="urn:microsoft.com/office/officeart/2005/8/layout/pyramid1"/>
    <dgm:cxn modelId="{532ADED1-6912-6541-878F-3092E3A96400}" type="presParOf" srcId="{2D8DC75E-F79D-8A41-9A5D-E3780ACEE35F}" destId="{ADD83052-03AC-5C45-A813-48CBA3BD42F9}" srcOrd="1" destOrd="0" presId="urn:microsoft.com/office/officeart/2005/8/layout/pyramid1"/>
    <dgm:cxn modelId="{0DC99091-0683-4E40-9544-301182B558DA}" type="presParOf" srcId="{11BDF337-2F6E-3748-A902-75D826115F6C}" destId="{5C5AC222-92DB-B447-BA65-D86C1EB6FCEC}" srcOrd="1" destOrd="0" presId="urn:microsoft.com/office/officeart/2005/8/layout/pyramid1"/>
    <dgm:cxn modelId="{4C73DF34-28EF-7C41-AA85-921849EAAF72}" type="presParOf" srcId="{5C5AC222-92DB-B447-BA65-D86C1EB6FCEC}" destId="{441AFA6C-B762-4E43-81C3-83BD0014B9AF}" srcOrd="0" destOrd="0" presId="urn:microsoft.com/office/officeart/2005/8/layout/pyramid1"/>
    <dgm:cxn modelId="{827FC321-1951-D14F-9A14-B647A00BDA43}" type="presParOf" srcId="{5C5AC222-92DB-B447-BA65-D86C1EB6FCEC}" destId="{E2A280CE-DCEC-7944-96D5-C3A356C1B30B}" srcOrd="1" destOrd="0" presId="urn:microsoft.com/office/officeart/2005/8/layout/pyramid1"/>
    <dgm:cxn modelId="{C43B1245-925F-DC44-A229-DF1AED611A94}" type="presParOf" srcId="{11BDF337-2F6E-3748-A902-75D826115F6C}" destId="{A86D30AD-1E32-BE4D-BA28-B40993A59427}" srcOrd="2" destOrd="0" presId="urn:microsoft.com/office/officeart/2005/8/layout/pyramid1"/>
    <dgm:cxn modelId="{EC1665BA-6D8C-7C48-A112-5469D2FECE99}" type="presParOf" srcId="{A86D30AD-1E32-BE4D-BA28-B40993A59427}" destId="{3B8DE887-1023-2544-ACC8-754F123B6403}" srcOrd="0" destOrd="0" presId="urn:microsoft.com/office/officeart/2005/8/layout/pyramid1"/>
    <dgm:cxn modelId="{D8234ACC-3EA7-A94A-8DD1-F5E86FA34104}" type="presParOf" srcId="{A86D30AD-1E32-BE4D-BA28-B40993A59427}" destId="{8BACF727-450E-C647-B16D-7A1C5F555EB7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52455-4C09-3848-8893-1AB1E84A72FF}">
      <dsp:nvSpPr>
        <dsp:cNvPr id="0" name=""/>
        <dsp:cNvSpPr/>
      </dsp:nvSpPr>
      <dsp:spPr>
        <a:xfrm>
          <a:off x="3950136" y="0"/>
          <a:ext cx="3950136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C levels: co-ordinating online projects and solving frictions, managing online negotiations. </a:t>
          </a:r>
          <a:endParaRPr lang="en-GB" sz="1800" b="0" i="0" u="none" strike="noStrike" kern="1200" cap="none" noProof="0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</dsp:txBody>
      <dsp:txXfrm>
        <a:off x="3950136" y="0"/>
        <a:ext cx="3950136" cy="1806222"/>
      </dsp:txXfrm>
    </dsp:sp>
    <dsp:sp modelId="{441AFA6C-B762-4E43-81C3-83BD0014B9AF}">
      <dsp:nvSpPr>
        <dsp:cNvPr id="0" name=""/>
        <dsp:cNvSpPr/>
      </dsp:nvSpPr>
      <dsp:spPr>
        <a:xfrm>
          <a:off x="1975068" y="1806222"/>
          <a:ext cx="7900273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 levels: solving problems to successfully achieve the common goal or complete the transaction.</a:t>
          </a:r>
          <a:endParaRPr lang="en-GB" sz="1800" b="0" i="0" u="none" strike="noStrike" kern="1200" cap="none" noProof="0" dirty="0">
            <a:blipFill>
              <a:blip xmlns:r="http://schemas.openxmlformats.org/officeDocument/2006/relationships" r:embed="rId2"/>
              <a:tile tx="0" ty="0" sx="100000" sy="100000" flip="none" algn="tl"/>
            </a:blipFill>
            <a:latin typeface="+mj-lt"/>
            <a:ea typeface="Sniglet"/>
            <a:cs typeface="Sniglet"/>
            <a:sym typeface="Sniglet"/>
          </a:endParaRPr>
        </a:p>
      </dsp:txBody>
      <dsp:txXfrm>
        <a:off x="3357616" y="1806222"/>
        <a:ext cx="5135177" cy="1806222"/>
      </dsp:txXfrm>
    </dsp:sp>
    <dsp:sp modelId="{3B8DE887-1023-2544-ACC8-754F123B6403}">
      <dsp:nvSpPr>
        <dsp:cNvPr id="0" name=""/>
        <dsp:cNvSpPr/>
      </dsp:nvSpPr>
      <dsp:spPr>
        <a:xfrm>
          <a:off x="0" y="3589577"/>
          <a:ext cx="11850410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A levels: </a:t>
          </a:r>
          <a:r>
            <a:rPr lang="en-GB" sz="1800" b="0" i="0" u="none" strike="noStrike" kern="1200" cap="none" noProof="0" dirty="0">
              <a:solidFill>
                <a:srgbClr val="1F4E79"/>
              </a:solidFill>
              <a:latin typeface="+mn-lt"/>
              <a:ea typeface="Sniglet"/>
              <a:cs typeface="Sniglet"/>
              <a:sym typeface="Sniglet"/>
            </a:rPr>
            <a:t>providing simple information, using formulaic language and engaging in reactive activities. </a:t>
          </a:r>
        </a:p>
      </dsp:txBody>
      <dsp:txXfrm>
        <a:off x="2073821" y="3589577"/>
        <a:ext cx="7702766" cy="1806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27.06.2024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902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191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b="1" kern="1200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  <a:sym typeface="Snigle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4316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b="1" kern="1200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  <a:sym typeface="Snigle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0388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4395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810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433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442263D-5162-528C-D987-6A9315FB1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D82F894-9EB6-ADF6-A848-17DBAC94A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91BB5B-844D-CCD0-8E83-117ECFA1775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847890"/>
            <a:ext cx="1958447" cy="6681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E97628-C2C8-D559-82B5-0DF94391D23C}"/>
              </a:ext>
            </a:extLst>
          </p:cNvPr>
          <p:cNvSpPr txBox="1"/>
          <p:nvPr userDrawn="1"/>
        </p:nvSpPr>
        <p:spPr>
          <a:xfrm>
            <a:off x="2711491" y="5927225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cml.at/companionvolumetoolbox" TargetMode="External"/><Relationship Id="rId4" Type="http://schemas.openxmlformats.org/officeDocument/2006/relationships/hyperlink" Target="https://creativecommons.org/licenses/by-nc-sa/4.0/deed.e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06249"/>
            <a:ext cx="9144000" cy="228508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Online interaction in the Companion Volume to the Common European Framework of Reference for Languages: goal-oriented transactions and collaboration</a:t>
            </a:r>
            <a:endParaRPr lang="de-A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813" y="222937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  <p:pic>
        <p:nvPicPr>
          <p:cNvPr id="7" name="Grafik 10">
            <a:extLst>
              <a:ext uri="{FF2B5EF4-FFF2-40B4-BE49-F238E27FC236}">
                <a16:creationId xmlns:a16="http://schemas.microsoft.com/office/drawing/2014/main" id="{E5016913-0C20-BEA9-05CC-85819B4017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212661"/>
            <a:ext cx="1026915" cy="666881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C9347F0-CC22-CFD3-8E44-00F82385D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6127232"/>
            <a:ext cx="83153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ShareAlike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International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4"/>
              </a:rPr>
              <a:t>CC-BY-NC-SA 4.0 License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Attribution: Original activity from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Johann (et al.)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5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34"/>
    </mc:Choice>
    <mc:Fallback xmlns="">
      <p:transition spd="slow" advTm="1063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F989F1-321E-647E-E570-9BEC85D8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What does goal-oriented interaction mean?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BE679-7E98-418F-E387-203AD0F9A37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989138"/>
            <a:ext cx="11218862" cy="394675"/>
          </a:xfrm>
        </p:spPr>
        <p:txBody>
          <a:bodyPr/>
          <a:lstStyle/>
          <a:p>
            <a:pPr marL="0" indent="0">
              <a:buNone/>
            </a:pPr>
            <a:r>
              <a:rPr lang="en-GB" sz="19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Interaction that has a particular outcome or target</a:t>
            </a:r>
          </a:p>
          <a:p>
            <a:pPr marL="0" indent="0">
              <a:buNone/>
            </a:pPr>
            <a:endParaRPr lang="en-GB" sz="19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4" name="Google Shape;51;p11">
            <a:extLst>
              <a:ext uri="{FF2B5EF4-FFF2-40B4-BE49-F238E27FC236}">
                <a16:creationId xmlns:a16="http://schemas.microsoft.com/office/drawing/2014/main" id="{2FBB52F0-4F5C-2019-A18B-285E929F8679}"/>
              </a:ext>
            </a:extLst>
          </p:cNvPr>
          <p:cNvGrpSpPr/>
          <p:nvPr/>
        </p:nvGrpSpPr>
        <p:grpSpPr>
          <a:xfrm rot="5043882">
            <a:off x="2458927" y="2424420"/>
            <a:ext cx="528415" cy="873152"/>
            <a:chOff x="1113100" y="2199475"/>
            <a:chExt cx="801900" cy="709925"/>
          </a:xfrm>
          <a:blipFill>
            <a:blip r:embed="rId2"/>
            <a:tile tx="0" ty="0" sx="100000" sy="100000" flip="none" algn="tl"/>
          </a:blipFill>
        </p:grpSpPr>
        <p:sp>
          <p:nvSpPr>
            <p:cNvPr id="5" name="Google Shape;52;p11">
              <a:extLst>
                <a:ext uri="{FF2B5EF4-FFF2-40B4-BE49-F238E27FC236}">
                  <a16:creationId xmlns:a16="http://schemas.microsoft.com/office/drawing/2014/main" id="{1D58CA77-90C5-4E63-54BB-C040E481675E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" name="Google Shape;53;p11">
              <a:extLst>
                <a:ext uri="{FF2B5EF4-FFF2-40B4-BE49-F238E27FC236}">
                  <a16:creationId xmlns:a16="http://schemas.microsoft.com/office/drawing/2014/main" id="{ABBEC3A1-A164-BD3F-74C6-CB1EC837C718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7" name="Google Shape;51;p11">
            <a:extLst>
              <a:ext uri="{FF2B5EF4-FFF2-40B4-BE49-F238E27FC236}">
                <a16:creationId xmlns:a16="http://schemas.microsoft.com/office/drawing/2014/main" id="{13B279E7-A29C-344B-4D4D-050032FE7162}"/>
              </a:ext>
            </a:extLst>
          </p:cNvPr>
          <p:cNvGrpSpPr/>
          <p:nvPr/>
        </p:nvGrpSpPr>
        <p:grpSpPr>
          <a:xfrm rot="5043882">
            <a:off x="2400419" y="3452435"/>
            <a:ext cx="528415" cy="873152"/>
            <a:chOff x="1113100" y="2199475"/>
            <a:chExt cx="801900" cy="709925"/>
          </a:xfrm>
          <a:blipFill>
            <a:blip r:embed="rId2"/>
            <a:tile tx="0" ty="0" sx="100000" sy="100000" flip="none" algn="tl"/>
          </a:blipFill>
        </p:grpSpPr>
        <p:sp>
          <p:nvSpPr>
            <p:cNvPr id="8" name="Google Shape;52;p11">
              <a:extLst>
                <a:ext uri="{FF2B5EF4-FFF2-40B4-BE49-F238E27FC236}">
                  <a16:creationId xmlns:a16="http://schemas.microsoft.com/office/drawing/2014/main" id="{9C89C9A3-D1EA-82F6-D9F1-2A6CF0D82D0E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9" name="Google Shape;53;p11">
              <a:extLst>
                <a:ext uri="{FF2B5EF4-FFF2-40B4-BE49-F238E27FC236}">
                  <a16:creationId xmlns:a16="http://schemas.microsoft.com/office/drawing/2014/main" id="{2588492F-1CAE-EE58-B96B-82105C7EB54A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10" name="Google Shape;51;p11">
            <a:extLst>
              <a:ext uri="{FF2B5EF4-FFF2-40B4-BE49-F238E27FC236}">
                <a16:creationId xmlns:a16="http://schemas.microsoft.com/office/drawing/2014/main" id="{AB4388C3-ECEE-1578-FE9C-55A15EB2AE9C}"/>
              </a:ext>
            </a:extLst>
          </p:cNvPr>
          <p:cNvGrpSpPr/>
          <p:nvPr/>
        </p:nvGrpSpPr>
        <p:grpSpPr>
          <a:xfrm rot="5043882">
            <a:off x="2400419" y="4492146"/>
            <a:ext cx="528415" cy="873152"/>
            <a:chOff x="1113100" y="2199475"/>
            <a:chExt cx="801900" cy="709925"/>
          </a:xfrm>
          <a:blipFill>
            <a:blip r:embed="rId2"/>
            <a:tile tx="0" ty="0" sx="100000" sy="100000" flip="none" algn="tl"/>
          </a:blipFill>
        </p:grpSpPr>
        <p:sp>
          <p:nvSpPr>
            <p:cNvPr id="11" name="Google Shape;52;p11">
              <a:extLst>
                <a:ext uri="{FF2B5EF4-FFF2-40B4-BE49-F238E27FC236}">
                  <a16:creationId xmlns:a16="http://schemas.microsoft.com/office/drawing/2014/main" id="{BA4F9DED-F8F9-B670-35F4-4E5869ACFE6F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2" name="Google Shape;53;p11">
              <a:extLst>
                <a:ext uri="{FF2B5EF4-FFF2-40B4-BE49-F238E27FC236}">
                  <a16:creationId xmlns:a16="http://schemas.microsoft.com/office/drawing/2014/main" id="{5085CEFE-A60E-CC19-F88C-816CA1B0082C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6DB86E8-4282-2844-54E8-F6BDA3750524}"/>
              </a:ext>
            </a:extLst>
          </p:cNvPr>
          <p:cNvSpPr txBox="1"/>
          <p:nvPr/>
        </p:nvSpPr>
        <p:spPr>
          <a:xfrm>
            <a:off x="3301766" y="2845199"/>
            <a:ext cx="414527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Buying goods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B3CD92A-92BB-9ECD-84F6-4BE7FB511A03}"/>
              </a:ext>
            </a:extLst>
          </p:cNvPr>
          <p:cNvSpPr txBox="1"/>
          <p:nvPr/>
        </p:nvSpPr>
        <p:spPr>
          <a:xfrm>
            <a:off x="3301765" y="3799681"/>
            <a:ext cx="414527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Complaining to obtain compensation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C494EB0-3371-D6CC-12E6-1EF222A7C889}"/>
              </a:ext>
            </a:extLst>
          </p:cNvPr>
          <p:cNvSpPr txBox="1"/>
          <p:nvPr/>
        </p:nvSpPr>
        <p:spPr>
          <a:xfrm>
            <a:off x="3301764" y="4877527"/>
            <a:ext cx="414527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Working with a team to write a report</a:t>
            </a:r>
          </a:p>
        </p:txBody>
      </p:sp>
    </p:spTree>
    <p:extLst>
      <p:ext uri="{BB962C8B-B14F-4D97-AF65-F5344CB8AC3E}">
        <p14:creationId xmlns:p14="http://schemas.microsoft.com/office/powerpoint/2010/main" val="417359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86"/>
    </mc:Choice>
    <mc:Fallback xmlns="">
      <p:transition spd="slow" advTm="3418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BAC49-1B4E-5C45-9B9C-9D0CF5C009F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445552"/>
            <a:ext cx="11218862" cy="36210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Online interaction: Goal-oriented </a:t>
            </a:r>
            <a:r>
              <a:rPr lang="en-GB" b="1" dirty="0">
                <a:solidFill>
                  <a:srgbClr val="4472C4">
                    <a:lumMod val="50000"/>
                  </a:srgbClr>
                </a:solidFill>
                <a:latin typeface="+mj-lt"/>
                <a:ea typeface="+mj-ea"/>
                <a:cs typeface="+mj-cs"/>
              </a:rPr>
              <a:t>online</a:t>
            </a:r>
            <a:r>
              <a:rPr lang="en-GB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 transactions and collaboration</a:t>
            </a:r>
          </a:p>
          <a:p>
            <a:pPr marL="0" indent="0">
              <a:buNone/>
            </a:pPr>
            <a:endParaRPr lang="es-ES" b="1" dirty="0">
              <a:solidFill>
                <a:srgbClr val="4472C4">
                  <a:lumMod val="50000"/>
                </a:srgbClr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GB" sz="2100" dirty="0">
                <a:solidFill>
                  <a:schemeClr val="accent1">
                    <a:lumMod val="50000"/>
                  </a:schemeClr>
                </a:solidFill>
              </a:rPr>
              <a:t>There are two concepts intertwined in this online interaction scale: transactional discourse and collaborative discourse. </a:t>
            </a:r>
          </a:p>
          <a:p>
            <a:pPr marL="0" indent="0">
              <a:buNone/>
            </a:pPr>
            <a:endParaRPr lang="en-GB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100" dirty="0">
                <a:solidFill>
                  <a:schemeClr val="accent1">
                    <a:lumMod val="50000"/>
                  </a:schemeClr>
                </a:solidFill>
              </a:rPr>
              <a:t>Transactional discourse is used for transmitting information, and is characterised for being “message oriented” rather than “listener oriented” (Nunan, 1989).</a:t>
            </a:r>
          </a:p>
          <a:p>
            <a:pPr marL="0" indent="0">
              <a:buNone/>
            </a:pPr>
            <a:endParaRPr lang="en-GB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100" dirty="0">
                <a:solidFill>
                  <a:schemeClr val="accent1">
                    <a:lumMod val="50000"/>
                  </a:schemeClr>
                </a:solidFill>
              </a:rPr>
              <a:t>Collaborative discourse and argumentation is characterised by critical thinking and the evaluation of arguments and counter arguments. </a:t>
            </a:r>
          </a:p>
        </p:txBody>
      </p:sp>
    </p:spTree>
    <p:extLst>
      <p:ext uri="{BB962C8B-B14F-4D97-AF65-F5344CB8AC3E}">
        <p14:creationId xmlns:p14="http://schemas.microsoft.com/office/powerpoint/2010/main" val="257841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656"/>
    </mc:Choice>
    <mc:Fallback xmlns="">
      <p:transition spd="slow" advTm="7465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BAC49-1B4E-5C45-9B9C-9D0CF5C009F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355904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Online interaction: Goal-oriented </a:t>
            </a:r>
            <a:r>
              <a:rPr lang="en-GB" b="1" dirty="0">
                <a:solidFill>
                  <a:srgbClr val="4472C4">
                    <a:lumMod val="50000"/>
                  </a:srgbClr>
                </a:solidFill>
                <a:latin typeface="+mj-lt"/>
                <a:ea typeface="+mj-ea"/>
                <a:cs typeface="+mj-cs"/>
              </a:rPr>
              <a:t>online</a:t>
            </a:r>
            <a:r>
              <a:rPr lang="en-GB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 transactions and collaboration</a:t>
            </a:r>
          </a:p>
          <a:p>
            <a:pPr marL="0" indent="0">
              <a:buNone/>
            </a:pPr>
            <a:endParaRPr lang="en-GB" b="1" dirty="0">
              <a:solidFill>
                <a:srgbClr val="4472C4">
                  <a:lumMod val="50000"/>
                </a:srgbClr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300" dirty="0">
                <a:solidFill>
                  <a:schemeClr val="accent1">
                    <a:lumMod val="50000"/>
                  </a:schemeClr>
                </a:solidFill>
              </a:rPr>
              <a:t>The relationship between technology and collaboration has also led to the notion of </a:t>
            </a:r>
            <a:br>
              <a:rPr lang="en-GB" sz="23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2300" dirty="0">
                <a:solidFill>
                  <a:schemeClr val="accent1">
                    <a:lumMod val="50000"/>
                  </a:schemeClr>
                </a:solidFill>
              </a:rPr>
              <a:t>e-collaboration – collaboration amongst individuals to achieve a common task using electronic technologies (Kock, 2001).</a:t>
            </a:r>
          </a:p>
        </p:txBody>
      </p:sp>
    </p:spTree>
    <p:extLst>
      <p:ext uri="{BB962C8B-B14F-4D97-AF65-F5344CB8AC3E}">
        <p14:creationId xmlns:p14="http://schemas.microsoft.com/office/powerpoint/2010/main" val="23489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621"/>
    </mc:Choice>
    <mc:Fallback xmlns="">
      <p:transition spd="slow" advTm="4562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47" y="246219"/>
            <a:ext cx="11218126" cy="1325563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4472C4">
                    <a:lumMod val="50000"/>
                  </a:srgbClr>
                </a:solidFill>
              </a:rPr>
              <a:t>Online transactional and collaborative discourse </a:t>
            </a:r>
            <a:endParaRPr lang="en-GB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084E66-9F28-C647-B2BD-EB2C10A1780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690688"/>
            <a:ext cx="11218862" cy="3919537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What are the characteristics of online transactional and collaborative discourse:</a:t>
            </a:r>
          </a:p>
        </p:txBody>
      </p:sp>
      <p:grpSp>
        <p:nvGrpSpPr>
          <p:cNvPr id="4" name="Google Shape;51;p11">
            <a:extLst>
              <a:ext uri="{FF2B5EF4-FFF2-40B4-BE49-F238E27FC236}">
                <a16:creationId xmlns:a16="http://schemas.microsoft.com/office/drawing/2014/main" id="{2A432CE6-1FDA-5B4B-B0E8-3881F23512A7}"/>
              </a:ext>
            </a:extLst>
          </p:cNvPr>
          <p:cNvGrpSpPr/>
          <p:nvPr/>
        </p:nvGrpSpPr>
        <p:grpSpPr>
          <a:xfrm rot="5043882">
            <a:off x="845280" y="2514057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5" name="Google Shape;52;p11">
              <a:extLst>
                <a:ext uri="{FF2B5EF4-FFF2-40B4-BE49-F238E27FC236}">
                  <a16:creationId xmlns:a16="http://schemas.microsoft.com/office/drawing/2014/main" id="{A869D0E6-BB2D-2740-8898-0D4FD6EDB301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" name="Google Shape;53;p11">
              <a:extLst>
                <a:ext uri="{FF2B5EF4-FFF2-40B4-BE49-F238E27FC236}">
                  <a16:creationId xmlns:a16="http://schemas.microsoft.com/office/drawing/2014/main" id="{94CC8592-A738-4D47-9D75-8EF173C1B596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8" name="Google Shape;51;p11">
            <a:extLst>
              <a:ext uri="{FF2B5EF4-FFF2-40B4-BE49-F238E27FC236}">
                <a16:creationId xmlns:a16="http://schemas.microsoft.com/office/drawing/2014/main" id="{BDA1A988-09A9-1E47-90AF-6623A26A83DE}"/>
              </a:ext>
            </a:extLst>
          </p:cNvPr>
          <p:cNvGrpSpPr/>
          <p:nvPr/>
        </p:nvGrpSpPr>
        <p:grpSpPr>
          <a:xfrm rot="5043882">
            <a:off x="845280" y="3802653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9" name="Google Shape;52;p11">
              <a:extLst>
                <a:ext uri="{FF2B5EF4-FFF2-40B4-BE49-F238E27FC236}">
                  <a16:creationId xmlns:a16="http://schemas.microsoft.com/office/drawing/2014/main" id="{CD2C8AA7-1A03-F449-87C9-8E4712900C30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0" name="Google Shape;53;p11">
              <a:extLst>
                <a:ext uri="{FF2B5EF4-FFF2-40B4-BE49-F238E27FC236}">
                  <a16:creationId xmlns:a16="http://schemas.microsoft.com/office/drawing/2014/main" id="{E2248266-B7C8-9B44-B05B-88BF091C55FC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05D14B8-1021-3944-877A-6CF231E6A68F}"/>
              </a:ext>
            </a:extLst>
          </p:cNvPr>
          <p:cNvSpPr txBox="1"/>
          <p:nvPr/>
        </p:nvSpPr>
        <p:spPr>
          <a:xfrm>
            <a:off x="1694878" y="2852896"/>
            <a:ext cx="7639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sym typeface="Sniglet"/>
              </a:rPr>
              <a:t>Online language, whether it is interactional or transactional, does not present a clear distinction between spoken and written discourse.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6A4550F-5675-4A44-A52D-82F3204C476E}"/>
              </a:ext>
            </a:extLst>
          </p:cNvPr>
          <p:cNvSpPr txBox="1"/>
          <p:nvPr/>
        </p:nvSpPr>
        <p:spPr>
          <a:xfrm>
            <a:off x="1684265" y="3953527"/>
            <a:ext cx="7639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sym typeface="Sniglet"/>
              </a:rPr>
              <a:t>Transactional language tends to use specific vocabulary to communicate more effectively and without misunderstandings</a:t>
            </a:r>
            <a:r>
              <a:rPr lang="es-ES" dirty="0">
                <a:solidFill>
                  <a:schemeClr val="accent5">
                    <a:lumMod val="50000"/>
                  </a:schemeClr>
                </a:solidFill>
                <a:sym typeface="Sniglet"/>
              </a:rPr>
              <a:t>.</a:t>
            </a:r>
            <a:endParaRPr lang="es-ES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23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197"/>
    </mc:Choice>
    <mc:Fallback xmlns="">
      <p:transition spd="slow" advTm="6219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47" y="246219"/>
            <a:ext cx="11218126" cy="1325563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4472C4">
                    <a:lumMod val="50000"/>
                  </a:srgbClr>
                </a:solidFill>
              </a:rPr>
              <a:t>Online transactional and collaborative discourse </a:t>
            </a:r>
            <a:endParaRPr lang="en-GB" sz="2800" dirty="0"/>
          </a:p>
        </p:txBody>
      </p:sp>
      <p:grpSp>
        <p:nvGrpSpPr>
          <p:cNvPr id="12" name="Google Shape;51;p11">
            <a:extLst>
              <a:ext uri="{FF2B5EF4-FFF2-40B4-BE49-F238E27FC236}">
                <a16:creationId xmlns:a16="http://schemas.microsoft.com/office/drawing/2014/main" id="{736FB722-D28F-B646-9612-86182EF13FD9}"/>
              </a:ext>
            </a:extLst>
          </p:cNvPr>
          <p:cNvGrpSpPr/>
          <p:nvPr/>
        </p:nvGrpSpPr>
        <p:grpSpPr>
          <a:xfrm rot="5043882">
            <a:off x="1016320" y="1998281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3" name="Google Shape;52;p11">
              <a:extLst>
                <a:ext uri="{FF2B5EF4-FFF2-40B4-BE49-F238E27FC236}">
                  <a16:creationId xmlns:a16="http://schemas.microsoft.com/office/drawing/2014/main" id="{E84B11E2-71A8-2E4B-86E4-8A4BA17476A6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4" name="Google Shape;53;p11">
              <a:extLst>
                <a:ext uri="{FF2B5EF4-FFF2-40B4-BE49-F238E27FC236}">
                  <a16:creationId xmlns:a16="http://schemas.microsoft.com/office/drawing/2014/main" id="{7B2624AD-C0D4-464C-95C3-23E2CA8B503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16" name="Google Shape;51;p11">
            <a:extLst>
              <a:ext uri="{FF2B5EF4-FFF2-40B4-BE49-F238E27FC236}">
                <a16:creationId xmlns:a16="http://schemas.microsoft.com/office/drawing/2014/main" id="{8017DB64-78A8-A345-8269-542C96824E1F}"/>
              </a:ext>
            </a:extLst>
          </p:cNvPr>
          <p:cNvGrpSpPr/>
          <p:nvPr/>
        </p:nvGrpSpPr>
        <p:grpSpPr>
          <a:xfrm rot="5043882">
            <a:off x="1016319" y="3428270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7" name="Google Shape;52;p11">
              <a:extLst>
                <a:ext uri="{FF2B5EF4-FFF2-40B4-BE49-F238E27FC236}">
                  <a16:creationId xmlns:a16="http://schemas.microsoft.com/office/drawing/2014/main" id="{B6B5E6D1-3EF3-2141-8E1A-ED9A7F9FF03A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8" name="Google Shape;53;p11">
              <a:extLst>
                <a:ext uri="{FF2B5EF4-FFF2-40B4-BE49-F238E27FC236}">
                  <a16:creationId xmlns:a16="http://schemas.microsoft.com/office/drawing/2014/main" id="{F5A35E49-9889-1D46-9D8D-6DCC364CBC8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383D092-C59D-B64F-87BC-99C48B40D2B7}"/>
              </a:ext>
            </a:extLst>
          </p:cNvPr>
          <p:cNvSpPr txBox="1"/>
          <p:nvPr/>
        </p:nvSpPr>
        <p:spPr>
          <a:xfrm>
            <a:off x="2076022" y="2213157"/>
            <a:ext cx="7803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sym typeface="Sniglet"/>
              </a:rPr>
              <a:t>Collaborative discourse is characterised by the use of vocabulary and structures that are common to the individuals collaborating, who share a common knowledge and interest.</a:t>
            </a:r>
            <a:endParaRPr lang="en-GB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0D89DB9-52D6-FD4C-BBD9-82D132FBA0E0}"/>
              </a:ext>
            </a:extLst>
          </p:cNvPr>
          <p:cNvSpPr txBox="1"/>
          <p:nvPr/>
        </p:nvSpPr>
        <p:spPr>
          <a:xfrm>
            <a:off x="2076022" y="3764520"/>
            <a:ext cx="7803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sym typeface="Sniglet"/>
              </a:rPr>
              <a:t>Online </a:t>
            </a:r>
            <a:r>
              <a:rPr lang="en-GB" dirty="0">
                <a:solidFill>
                  <a:srgbClr val="4472C4">
                    <a:lumMod val="50000"/>
                  </a:srgbClr>
                </a:solidFill>
              </a:rPr>
              <a:t>transactional and collaborative discourse exhibits </a:t>
            </a:r>
            <a:r>
              <a:rPr lang="en-GB" dirty="0" err="1">
                <a:solidFill>
                  <a:srgbClr val="4472C4">
                    <a:lumMod val="50000"/>
                  </a:srgbClr>
                </a:solidFill>
              </a:rPr>
              <a:t>translanguaging</a:t>
            </a:r>
            <a:r>
              <a:rPr lang="en-GB" dirty="0">
                <a:solidFill>
                  <a:srgbClr val="4472C4">
                    <a:lumMod val="50000"/>
                  </a:srgbClr>
                </a:solidFill>
              </a:rPr>
              <a:t> or code-switching practices in the interest of effective communication</a:t>
            </a:r>
            <a:r>
              <a:rPr lang="es-ES" dirty="0">
                <a:solidFill>
                  <a:srgbClr val="4472C4">
                    <a:lumMod val="50000"/>
                  </a:srgbClr>
                </a:solidFill>
              </a:rPr>
              <a:t>.</a:t>
            </a:r>
            <a:endParaRPr lang="es-ES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100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018"/>
    </mc:Choice>
    <mc:Fallback xmlns="">
      <p:transition spd="slow" advTm="10701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E58C4-706F-5041-BCB9-43C66254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9640898" cy="1329563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4472C4">
                    <a:lumMod val="50000"/>
                  </a:srgbClr>
                </a:solidFill>
              </a:rPr>
              <a:t>Goal-oriented online transactions and collaboration </a:t>
            </a:r>
            <a:r>
              <a:rPr lang="en-GB" sz="32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scale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C7335-1251-F444-896E-E0294CB91F4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989139"/>
            <a:ext cx="11218862" cy="3161359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>
                <a:solidFill>
                  <a:srgbClr val="1F4E79"/>
                </a:solidFill>
                <a:latin typeface="+mj-lt"/>
              </a:rPr>
              <a:t>The </a:t>
            </a:r>
            <a:r>
              <a:rPr lang="en-GB" sz="1800" b="1" dirty="0">
                <a:solidFill>
                  <a:srgbClr val="4472C4">
                    <a:lumMod val="50000"/>
                  </a:srgbClr>
                </a:solidFill>
              </a:rPr>
              <a:t>Goal-oriented online transactions and collaboration </a:t>
            </a:r>
            <a:r>
              <a:rPr lang="en-GB" sz="18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scale focusses on online interaction that is collaborative and directed towards achieving a specific goal.</a:t>
            </a:r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1F4E79"/>
                </a:solidFill>
                <a:latin typeface="+mj-lt"/>
              </a:rPr>
              <a:t>Key concepts dealt with can be summarised in: </a:t>
            </a:r>
          </a:p>
          <a:p>
            <a:pPr marL="0" indent="0">
              <a:buNone/>
            </a:pPr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s-ES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8FE13C-4208-4042-B946-85AA34ED5B76}"/>
              </a:ext>
            </a:extLst>
          </p:cNvPr>
          <p:cNvSpPr txBox="1"/>
          <p:nvPr/>
        </p:nvSpPr>
        <p:spPr>
          <a:xfrm>
            <a:off x="4959927" y="57496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4429188-F6BE-1C45-BCE6-A8A4C40C0925}"/>
              </a:ext>
            </a:extLst>
          </p:cNvPr>
          <p:cNvSpPr txBox="1"/>
          <p:nvPr/>
        </p:nvSpPr>
        <p:spPr>
          <a:xfrm>
            <a:off x="767744" y="3398334"/>
            <a:ext cx="510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Purchasing goods and services online.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44ABAD-D237-6C4F-9B08-DB16499EC5DA}"/>
              </a:ext>
            </a:extLst>
          </p:cNvPr>
          <p:cNvSpPr txBox="1"/>
          <p:nvPr/>
        </p:nvSpPr>
        <p:spPr>
          <a:xfrm>
            <a:off x="767743" y="3692785"/>
            <a:ext cx="9527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Engaging in transactions requiring negotiation of conditions, as a provider or a client.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CEF3D1D-E99E-FC4A-8054-F2653D9EDDFC}"/>
              </a:ext>
            </a:extLst>
          </p:cNvPr>
          <p:cNvSpPr txBox="1"/>
          <p:nvPr/>
        </p:nvSpPr>
        <p:spPr>
          <a:xfrm>
            <a:off x="767744" y="3987236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Participation in collaborative project work.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1779F29-EB00-5F4A-A65E-2A16722F6EFA}"/>
              </a:ext>
            </a:extLst>
          </p:cNvPr>
          <p:cNvSpPr txBox="1"/>
          <p:nvPr/>
        </p:nvSpPr>
        <p:spPr>
          <a:xfrm>
            <a:off x="767744" y="4286805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b="1" dirty="0">
                <a:solidFill>
                  <a:srgbClr val="1F4E79"/>
                </a:solidFill>
                <a:latin typeface="+mj-lt"/>
              </a:rPr>
              <a:t>Dealing with communication problems.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5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290"/>
    </mc:Choice>
    <mc:Fallback xmlns="">
      <p:transition spd="slow" advTm="8129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7231FF7-1E3C-B148-8BB5-01DA52EFD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363607"/>
              </p:ext>
            </p:extLst>
          </p:nvPr>
        </p:nvGraphicFramePr>
        <p:xfrm>
          <a:off x="0" y="226685"/>
          <a:ext cx="1185041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Google Shape;289;p33">
            <a:extLst>
              <a:ext uri="{FF2B5EF4-FFF2-40B4-BE49-F238E27FC236}">
                <a16:creationId xmlns:a16="http://schemas.microsoft.com/office/drawing/2014/main" id="{C5411CB9-FF0C-1D4B-B990-922C67F4C301}"/>
              </a:ext>
            </a:extLst>
          </p:cNvPr>
          <p:cNvSpPr/>
          <p:nvPr/>
        </p:nvSpPr>
        <p:spPr>
          <a:xfrm>
            <a:off x="655137" y="1103318"/>
            <a:ext cx="1374854" cy="1325266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1F4E79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DFD073E-D048-F8AE-E374-4CD371C9C7A3}"/>
              </a:ext>
            </a:extLst>
          </p:cNvPr>
          <p:cNvSpPr txBox="1"/>
          <p:nvPr/>
        </p:nvSpPr>
        <p:spPr>
          <a:xfrm>
            <a:off x="2685128" y="1594901"/>
            <a:ext cx="7835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effectLst/>
              </a:rPr>
              <a:t>Can make simple online transactions (e.g. ordering goods or enrolling in a course) by filling in an online</a:t>
            </a:r>
            <a:br>
              <a:rPr lang="en-GB" sz="1200" i="1" dirty="0"/>
            </a:br>
            <a:r>
              <a:rPr lang="en-GB" sz="1200" i="1" dirty="0">
                <a:effectLst/>
              </a:rPr>
              <a:t>form or questionnaire, providing personal details and confirming acceptance of terms and conditions,</a:t>
            </a:r>
            <a:br>
              <a:rPr lang="en-GB" sz="1200" i="1" dirty="0"/>
            </a:br>
            <a:r>
              <a:rPr lang="en-GB" sz="1200" i="1" dirty="0">
                <a:effectLst/>
              </a:rPr>
              <a:t>declining extra services, etc.</a:t>
            </a:r>
            <a:endParaRPr lang="en-GB" sz="1200" i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DF5C1FD-1B13-34E4-79FD-9CEE9483B408}"/>
              </a:ext>
            </a:extLst>
          </p:cNvPr>
          <p:cNvSpPr txBox="1"/>
          <p:nvPr/>
        </p:nvSpPr>
        <p:spPr>
          <a:xfrm>
            <a:off x="1909482" y="3609448"/>
            <a:ext cx="8373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Ca</a:t>
            </a:r>
            <a:r>
              <a:rPr lang="en-GB" sz="1200" i="1" dirty="0">
                <a:effectLst/>
              </a:rPr>
              <a:t>n deal with misunderstandings and unexpected problems that arise in online collaborative or transactional exchanges by responding politely and appropriately in order to help resolve the issue.</a:t>
            </a:r>
            <a:endParaRPr lang="en-GB" sz="1200" i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1ED35ED-8951-EDDF-9A50-2A93116011C7}"/>
              </a:ext>
            </a:extLst>
          </p:cNvPr>
          <p:cNvSpPr txBox="1"/>
          <p:nvPr/>
        </p:nvSpPr>
        <p:spPr>
          <a:xfrm>
            <a:off x="1403889" y="5251977"/>
            <a:ext cx="911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effectLst/>
              </a:rPr>
              <a:t>Can deal effectively with communication problems and cultural issues that arise in an online collaborative or transactional exchange by</a:t>
            </a:r>
            <a:r>
              <a:rPr lang="en-GB" sz="1200" i="1" dirty="0"/>
              <a:t> r</a:t>
            </a:r>
            <a:r>
              <a:rPr lang="en-GB" sz="1200" i="1" dirty="0">
                <a:effectLst/>
              </a:rPr>
              <a:t>eformulating, clarifying and providing examples through media (visual, audio, graphic).</a:t>
            </a:r>
            <a:endParaRPr lang="en-GB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34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445"/>
    </mc:Choice>
    <mc:Fallback xmlns="">
      <p:transition spd="slow" advTm="95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b="1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If you want to know more …</a:t>
            </a:r>
            <a:br>
              <a:rPr lang="en-GB" sz="2900" b="1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</a:br>
            <a:endParaRPr lang="en-GB" sz="29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0"/>
          </p:nvPr>
        </p:nvSpPr>
        <p:spPr>
          <a:xfrm>
            <a:off x="482484" y="1618456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800" dirty="0" err="1">
                <a:solidFill>
                  <a:schemeClr val="accent1">
                    <a:lumMod val="50000"/>
                  </a:schemeClr>
                </a:solidFill>
              </a:rPr>
              <a:t>Garcia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D., Kappas, A., </a:t>
            </a:r>
            <a:r>
              <a:rPr lang="es-ES" sz="1800" dirty="0" err="1">
                <a:solidFill>
                  <a:schemeClr val="accent1">
                    <a:lumMod val="50000"/>
                  </a:schemeClr>
                </a:solidFill>
              </a:rPr>
              <a:t>Küster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D., &amp; </a:t>
            </a:r>
            <a:r>
              <a:rPr lang="es-ES" sz="1800" dirty="0" err="1">
                <a:solidFill>
                  <a:schemeClr val="accent1">
                    <a:lumMod val="50000"/>
                  </a:schemeClr>
                </a:solidFill>
              </a:rPr>
              <a:t>Schweitzer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F. (2016). </a:t>
            </a: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The dynamics of emotions in online interaction. </a:t>
            </a: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Royal Society open science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3(8), 160059.</a:t>
            </a:r>
          </a:p>
          <a:p>
            <a:pPr marL="0" indent="0">
              <a:buNone/>
            </a:pPr>
            <a:r>
              <a:rPr lang="es-ES" sz="1800" dirty="0" err="1">
                <a:solidFill>
                  <a:schemeClr val="accent1">
                    <a:lumMod val="50000"/>
                  </a:schemeClr>
                </a:solidFill>
              </a:rPr>
              <a:t>Herring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S. C. (2007). </a:t>
            </a: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A faceted classification scheme for computer-mediated discourse. </a:t>
            </a:r>
            <a:r>
              <a:rPr lang="en-GB" sz="1800" i="1" dirty="0">
                <a:solidFill>
                  <a:schemeClr val="accent1">
                    <a:lumMod val="50000"/>
                  </a:schemeClr>
                </a:solidFill>
              </a:rPr>
              <a:t>Language</a:t>
            </a:r>
            <a:r>
              <a:rPr lang="es-ES" sz="1800" i="1" dirty="0">
                <a:solidFill>
                  <a:schemeClr val="accent1">
                    <a:lumMod val="50000"/>
                  </a:schemeClr>
                </a:solidFill>
              </a:rPr>
              <a:t>@ internet</a:t>
            </a:r>
            <a:r>
              <a:rPr lang="es-ES" sz="1800" dirty="0">
                <a:solidFill>
                  <a:schemeClr val="accent1">
                    <a:lumMod val="50000"/>
                  </a:schemeClr>
                </a:solidFill>
              </a:rPr>
              <a:t>, 4(1).</a:t>
            </a:r>
            <a:endParaRPr lang="es-ES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r>
              <a:rPr lang="es-ES" sz="1800" dirty="0" err="1">
                <a:solidFill>
                  <a:srgbClr val="1F4E79"/>
                </a:solidFill>
              </a:rPr>
              <a:t>Knight</a:t>
            </a:r>
            <a:r>
              <a:rPr lang="es-ES" sz="1800" dirty="0">
                <a:solidFill>
                  <a:srgbClr val="1F4E79"/>
                </a:solidFill>
              </a:rPr>
              <a:t>, D., Walsh, S., &amp; </a:t>
            </a:r>
            <a:r>
              <a:rPr lang="es-ES" sz="1800" dirty="0" err="1">
                <a:solidFill>
                  <a:srgbClr val="1F4E79"/>
                </a:solidFill>
              </a:rPr>
              <a:t>Papagiannidis</a:t>
            </a:r>
            <a:r>
              <a:rPr lang="es-ES" sz="1800" dirty="0">
                <a:solidFill>
                  <a:srgbClr val="1F4E79"/>
                </a:solidFill>
              </a:rPr>
              <a:t>, S. (2017</a:t>
            </a:r>
            <a:r>
              <a:rPr lang="en-GB" sz="1800" dirty="0">
                <a:solidFill>
                  <a:srgbClr val="1F4E79"/>
                </a:solidFill>
              </a:rPr>
              <a:t>). I’m having a Spring Clear Out: A Corpus-based Analysis of e-transactional Discourse. </a:t>
            </a:r>
            <a:r>
              <a:rPr lang="en-GB" sz="1800" i="1" dirty="0">
                <a:solidFill>
                  <a:srgbClr val="1F4E79"/>
                </a:solidFill>
              </a:rPr>
              <a:t>Applied Linguistics</a:t>
            </a:r>
            <a:r>
              <a:rPr lang="en-GB" sz="1800" dirty="0">
                <a:solidFill>
                  <a:srgbClr val="1F4E79"/>
                </a:solidFill>
              </a:rPr>
              <a:t>,</a:t>
            </a:r>
            <a:r>
              <a:rPr lang="es-ES" sz="1800" dirty="0">
                <a:solidFill>
                  <a:srgbClr val="1F4E79"/>
                </a:solidFill>
              </a:rPr>
              <a:t> 38(2), 234-257.</a:t>
            </a:r>
          </a:p>
          <a:p>
            <a:pPr marL="0" indent="0">
              <a:buNone/>
            </a:pPr>
            <a:r>
              <a:rPr lang="es-ES" sz="1800" dirty="0" err="1">
                <a:solidFill>
                  <a:srgbClr val="1F4E79"/>
                </a:solidFill>
              </a:rPr>
              <a:t>Kock</a:t>
            </a:r>
            <a:r>
              <a:rPr lang="es-ES" sz="1800" dirty="0">
                <a:solidFill>
                  <a:srgbClr val="1F4E79"/>
                </a:solidFill>
              </a:rPr>
              <a:t>, N. (2001). </a:t>
            </a:r>
            <a:r>
              <a:rPr lang="en-GB" sz="1800" dirty="0">
                <a:solidFill>
                  <a:srgbClr val="1F4E79"/>
                </a:solidFill>
              </a:rPr>
              <a:t>Compensatory adaptation to a lean medium: An action research investigation of electronic communication in process improvement groups. </a:t>
            </a:r>
            <a:r>
              <a:rPr lang="en-GB" sz="1800" i="1" dirty="0">
                <a:solidFill>
                  <a:srgbClr val="1F4E79"/>
                </a:solidFill>
              </a:rPr>
              <a:t>IEEE Transactions on Professional Communication</a:t>
            </a:r>
            <a:r>
              <a:rPr lang="es-ES" sz="1800" dirty="0">
                <a:solidFill>
                  <a:srgbClr val="1F4E79"/>
                </a:solidFill>
              </a:rPr>
              <a:t>, 44(4), 267-285.</a:t>
            </a:r>
          </a:p>
          <a:p>
            <a:pPr marL="0" indent="0">
              <a:buNone/>
            </a:pPr>
            <a:r>
              <a:rPr lang="es-ES" sz="1800" dirty="0" err="1">
                <a:solidFill>
                  <a:srgbClr val="1F4E79"/>
                </a:solidFill>
              </a:rPr>
              <a:t>Nunan</a:t>
            </a:r>
            <a:r>
              <a:rPr lang="es-ES" sz="1800" dirty="0">
                <a:solidFill>
                  <a:srgbClr val="1F4E79"/>
                </a:solidFill>
              </a:rPr>
              <a:t>, D. (1989). </a:t>
            </a:r>
            <a:r>
              <a:rPr lang="en-GB" sz="1800" i="1" dirty="0">
                <a:solidFill>
                  <a:srgbClr val="1F4E79"/>
                </a:solidFill>
              </a:rPr>
              <a:t>Designing tasks for the communicative classroom</a:t>
            </a:r>
            <a:r>
              <a:rPr lang="en-GB" sz="1800" dirty="0">
                <a:solidFill>
                  <a:srgbClr val="1F4E79"/>
                </a:solidFill>
              </a:rPr>
              <a:t>. Cambridge University Press.</a:t>
            </a:r>
          </a:p>
          <a:p>
            <a:pPr marL="0" indent="0">
              <a:buNone/>
            </a:pPr>
            <a:r>
              <a:rPr lang="es-ES" sz="1800" dirty="0" err="1">
                <a:solidFill>
                  <a:srgbClr val="1F4E79"/>
                </a:solidFill>
              </a:rPr>
              <a:t>Piccardo</a:t>
            </a:r>
            <a:r>
              <a:rPr lang="es-ES" sz="1800" dirty="0">
                <a:solidFill>
                  <a:srgbClr val="1F4E79"/>
                </a:solidFill>
              </a:rPr>
              <a:t>, E., North, B., &amp; </a:t>
            </a:r>
            <a:r>
              <a:rPr lang="es-ES" sz="1800" dirty="0" err="1">
                <a:solidFill>
                  <a:srgbClr val="1F4E79"/>
                </a:solidFill>
              </a:rPr>
              <a:t>Goodier</a:t>
            </a:r>
            <a:r>
              <a:rPr lang="es-ES" sz="1800" dirty="0">
                <a:solidFill>
                  <a:srgbClr val="1F4E79"/>
                </a:solidFill>
              </a:rPr>
              <a:t>, T. (2019). </a:t>
            </a:r>
            <a:r>
              <a:rPr lang="en-GB" sz="1800" dirty="0">
                <a:solidFill>
                  <a:srgbClr val="1F4E79"/>
                </a:solidFill>
              </a:rPr>
              <a:t>Broadening the scope of language education: Mediation, </a:t>
            </a:r>
            <a:r>
              <a:rPr lang="en-GB" sz="1800" dirty="0" err="1">
                <a:solidFill>
                  <a:srgbClr val="1F4E79"/>
                </a:solidFill>
              </a:rPr>
              <a:t>plurilingualism</a:t>
            </a:r>
            <a:r>
              <a:rPr lang="en-GB" sz="1800" dirty="0">
                <a:solidFill>
                  <a:srgbClr val="1F4E79"/>
                </a:solidFill>
              </a:rPr>
              <a:t>, and collaborative learning: The CEFR companion volume. </a:t>
            </a:r>
            <a:r>
              <a:rPr lang="en-GB" sz="1800" i="1" dirty="0">
                <a:solidFill>
                  <a:srgbClr val="1F4E79"/>
                </a:solidFill>
              </a:rPr>
              <a:t>Journal of e-Learning and Knowledge Society</a:t>
            </a:r>
            <a:r>
              <a:rPr lang="es-ES" sz="1800" dirty="0">
                <a:solidFill>
                  <a:srgbClr val="1F4E79"/>
                </a:solidFill>
              </a:rPr>
              <a:t>, 15(1).</a:t>
            </a:r>
            <a:endParaRPr lang="en-US" sz="1800" dirty="0">
              <a:solidFill>
                <a:srgbClr val="1F4E79"/>
              </a:solidFill>
              <a:sym typeface="Sniglet"/>
            </a:endParaRPr>
          </a:p>
          <a:p>
            <a:pPr marL="0" indent="0">
              <a:buNone/>
            </a:pPr>
            <a:endParaRPr lang="es-ES" sz="1800" i="1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09"/>
    </mc:Choice>
    <mc:Fallback xmlns="">
      <p:transition spd="slow" advTm="830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1.6|13.4|1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1.6|13.4|1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16.7|14.6|16.8|5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5|27.7|23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770</Words>
  <Application>Microsoft Office PowerPoint</Application>
  <PresentationFormat>Widescreen</PresentationFormat>
  <Paragraphs>64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Sniglet</vt:lpstr>
      <vt:lpstr>Walter Turncoat</vt:lpstr>
      <vt:lpstr>Office Theme</vt:lpstr>
      <vt:lpstr>Online interaction in the Companion Volume to the Common European Framework of Reference for Languages: goal-oriented transactions and collaboration</vt:lpstr>
      <vt:lpstr>What does goal-oriented interaction mean?</vt:lpstr>
      <vt:lpstr>PowerPoint Presentation</vt:lpstr>
      <vt:lpstr>PowerPoint Presentation</vt:lpstr>
      <vt:lpstr>Online transactional and collaborative discourse </vt:lpstr>
      <vt:lpstr>Online transactional and collaborative discourse </vt:lpstr>
      <vt:lpstr>Goal-oriented online transactions and collaboration scale</vt:lpstr>
      <vt:lpstr>PowerPoint Presentation</vt:lpstr>
      <vt:lpstr>If you want to know more 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Marie-Therese Baehr</cp:lastModifiedBy>
  <cp:revision>99</cp:revision>
  <dcterms:created xsi:type="dcterms:W3CDTF">2020-01-08T10:10:35Z</dcterms:created>
  <dcterms:modified xsi:type="dcterms:W3CDTF">2024-06-27T10:59:15Z</dcterms:modified>
</cp:coreProperties>
</file>