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4" r:id="rId4"/>
    <p:sldId id="267" r:id="rId5"/>
    <p:sldId id="268" r:id="rId6"/>
    <p:sldId id="269" r:id="rId7"/>
    <p:sldId id="265" r:id="rId8"/>
    <p:sldId id="270" r:id="rId9"/>
    <p:sldId id="271" r:id="rId10"/>
    <p:sldId id="266" r:id="rId11"/>
    <p:sldId id="26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29" autoAdjust="0"/>
    <p:restoredTop sz="93872" autoAdjust="0"/>
  </p:normalViewPr>
  <p:slideViewPr>
    <p:cSldViewPr snapToGrid="0">
      <p:cViewPr varScale="1">
        <p:scale>
          <a:sx n="62" d="100"/>
          <a:sy n="62" d="100"/>
        </p:scale>
        <p:origin x="4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B49BF-EE40-A045-8B55-23D8E5013A4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B13DAD83-4BCD-CA43-ABF2-80CE36262F5B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C levels: </a:t>
          </a:r>
          <a:r>
            <a:rPr lang="en-GB" sz="1800" b="0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real time interactions dealing with complex topics. Adaptation of register and ability to deal with cultural implications and communicative intentions</a:t>
          </a:r>
          <a:r>
            <a:rPr lang="es-ES" sz="1800" b="0" i="0" u="none" strike="noStrike" cap="none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. </a:t>
          </a:r>
        </a:p>
      </dgm:t>
    </dgm:pt>
    <dgm:pt modelId="{351FD6BB-AFA9-414C-AE59-039113837167}" type="parTrans" cxnId="{68318D1D-61C5-3F46-A7D2-761FE3658116}">
      <dgm:prSet/>
      <dgm:spPr/>
      <dgm:t>
        <a:bodyPr/>
        <a:lstStyle/>
        <a:p>
          <a:endParaRPr lang="es-ES"/>
        </a:p>
      </dgm:t>
    </dgm:pt>
    <dgm:pt modelId="{46F08ED8-2180-4741-9792-7668BE516BCA}" type="sibTrans" cxnId="{68318D1D-61C5-3F46-A7D2-761FE3658116}">
      <dgm:prSet/>
      <dgm:spPr/>
      <dgm:t>
        <a:bodyPr/>
        <a:lstStyle/>
        <a:p>
          <a:endParaRPr lang="es-ES"/>
        </a:p>
      </dgm:t>
    </dgm:pt>
    <dgm:pt modelId="{A2C58F71-343B-2B46-A192-12F4D3CA8AAE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endParaRPr lang="es-ES" sz="2800" dirty="0"/>
        </a:p>
        <a:p>
          <a:r>
            <a:rPr lang="es-ES" sz="1800" b="1" i="0" u="none" strike="noStrike" cap="none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 </a:t>
          </a:r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levels: </a:t>
          </a:r>
          <a:r>
            <a:rPr lang="en-GB" sz="1800" b="0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real life interactions with discussions involving several participants. Linking of contributions to others and solving miscommunication</a:t>
          </a:r>
          <a:r>
            <a:rPr lang="en-GB" sz="1800" b="0" i="0" u="none" strike="noStrike" cap="none" noProof="0" dirty="0"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atin typeface="+mj-lt"/>
              <a:ea typeface="Sniglet"/>
              <a:cs typeface="Sniglet"/>
              <a:sym typeface="Sniglet"/>
            </a:rPr>
            <a:t>. </a:t>
          </a:r>
        </a:p>
      </dgm:t>
    </dgm:pt>
    <dgm:pt modelId="{662CA668-8479-3C47-B9E6-6BF5F8C26AA3}" type="parTrans" cxnId="{CB14651D-8983-4542-B2B3-A7500A34E33C}">
      <dgm:prSet/>
      <dgm:spPr/>
      <dgm:t>
        <a:bodyPr/>
        <a:lstStyle/>
        <a:p>
          <a:endParaRPr lang="es-ES"/>
        </a:p>
      </dgm:t>
    </dgm:pt>
    <dgm:pt modelId="{13843D86-2039-0C4B-90B9-66C6EAA8A331}" type="sibTrans" cxnId="{CB14651D-8983-4542-B2B3-A7500A34E33C}">
      <dgm:prSet/>
      <dgm:spPr/>
      <dgm:t>
        <a:bodyPr/>
        <a:lstStyle/>
        <a:p>
          <a:endParaRPr lang="es-ES"/>
        </a:p>
      </dgm:t>
    </dgm:pt>
    <dgm:pt modelId="{B58BCC18-1651-DB4D-A385-49FA950E1886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endParaRPr lang="es-ES" sz="2800" dirty="0"/>
        </a:p>
        <a:p>
          <a:r>
            <a:rPr lang="en-GB" sz="1800" b="1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A levels: </a:t>
          </a:r>
          <a:r>
            <a:rPr lang="en-GB" sz="1800" b="0" i="0" u="none" strike="noStrike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social and personal communication. Consecutive interaction, short posts or comments</a:t>
          </a:r>
        </a:p>
      </dgm:t>
    </dgm:pt>
    <dgm:pt modelId="{8AD7E81B-29A0-B249-8A27-B90D77EC4CD5}" type="parTrans" cxnId="{38169A40-DC53-0140-940F-10961EFBBBD3}">
      <dgm:prSet/>
      <dgm:spPr/>
      <dgm:t>
        <a:bodyPr/>
        <a:lstStyle/>
        <a:p>
          <a:endParaRPr lang="es-ES"/>
        </a:p>
      </dgm:t>
    </dgm:pt>
    <dgm:pt modelId="{D2D0EB76-D406-A949-AF1A-C27E0F6593A3}" type="sibTrans" cxnId="{38169A40-DC53-0140-940F-10961EFBBBD3}">
      <dgm:prSet/>
      <dgm:spPr/>
      <dgm:t>
        <a:bodyPr/>
        <a:lstStyle/>
        <a:p>
          <a:endParaRPr lang="es-ES"/>
        </a:p>
      </dgm:t>
    </dgm:pt>
    <dgm:pt modelId="{11BDF337-2F6E-3748-A902-75D826115F6C}" type="pres">
      <dgm:prSet presAssocID="{57BB49BF-EE40-A045-8B55-23D8E5013A4F}" presName="Name0" presStyleCnt="0">
        <dgm:presLayoutVars>
          <dgm:dir/>
          <dgm:animLvl val="lvl"/>
          <dgm:resizeHandles val="exact"/>
        </dgm:presLayoutVars>
      </dgm:prSet>
      <dgm:spPr/>
    </dgm:pt>
    <dgm:pt modelId="{2D8DC75E-F79D-8A41-9A5D-E3780ACEE35F}" type="pres">
      <dgm:prSet presAssocID="{B13DAD83-4BCD-CA43-ABF2-80CE36262F5B}" presName="Name8" presStyleCnt="0"/>
      <dgm:spPr/>
    </dgm:pt>
    <dgm:pt modelId="{8A452455-4C09-3848-8893-1AB1E84A72FF}" type="pres">
      <dgm:prSet presAssocID="{B13DAD83-4BCD-CA43-ABF2-80CE36262F5B}" presName="level" presStyleLbl="node1" presStyleIdx="0" presStyleCnt="3">
        <dgm:presLayoutVars>
          <dgm:chMax val="1"/>
          <dgm:bulletEnabled val="1"/>
        </dgm:presLayoutVars>
      </dgm:prSet>
      <dgm:spPr/>
    </dgm:pt>
    <dgm:pt modelId="{ADD83052-03AC-5C45-A813-48CBA3BD42F9}" type="pres">
      <dgm:prSet presAssocID="{B13DAD83-4BCD-CA43-ABF2-80CE36262F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5AC222-92DB-B447-BA65-D86C1EB6FCEC}" type="pres">
      <dgm:prSet presAssocID="{A2C58F71-343B-2B46-A192-12F4D3CA8AAE}" presName="Name8" presStyleCnt="0"/>
      <dgm:spPr/>
    </dgm:pt>
    <dgm:pt modelId="{441AFA6C-B762-4E43-81C3-83BD0014B9AF}" type="pres">
      <dgm:prSet presAssocID="{A2C58F71-343B-2B46-A192-12F4D3CA8AAE}" presName="level" presStyleLbl="node1" presStyleIdx="1" presStyleCnt="3">
        <dgm:presLayoutVars>
          <dgm:chMax val="1"/>
          <dgm:bulletEnabled val="1"/>
        </dgm:presLayoutVars>
      </dgm:prSet>
      <dgm:spPr/>
    </dgm:pt>
    <dgm:pt modelId="{E2A280CE-DCEC-7944-96D5-C3A356C1B30B}" type="pres">
      <dgm:prSet presAssocID="{A2C58F71-343B-2B46-A192-12F4D3CA8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6D30AD-1E32-BE4D-BA28-B40993A59427}" type="pres">
      <dgm:prSet presAssocID="{B58BCC18-1651-DB4D-A385-49FA950E1886}" presName="Name8" presStyleCnt="0"/>
      <dgm:spPr/>
    </dgm:pt>
    <dgm:pt modelId="{3B8DE887-1023-2544-ACC8-754F123B6403}" type="pres">
      <dgm:prSet presAssocID="{B58BCC18-1651-DB4D-A385-49FA950E1886}" presName="level" presStyleLbl="node1" presStyleIdx="2" presStyleCnt="3" custLinFactNeighborX="21167" custLinFactNeighborY="-1266">
        <dgm:presLayoutVars>
          <dgm:chMax val="1"/>
          <dgm:bulletEnabled val="1"/>
        </dgm:presLayoutVars>
      </dgm:prSet>
      <dgm:spPr/>
    </dgm:pt>
    <dgm:pt modelId="{8BACF727-450E-C647-B16D-7A1C5F555EB7}" type="pres">
      <dgm:prSet presAssocID="{B58BCC18-1651-DB4D-A385-49FA950E188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2ABEF06-29B6-2243-BFF6-C1D74EAF83E4}" type="presOf" srcId="{B58BCC18-1651-DB4D-A385-49FA950E1886}" destId="{3B8DE887-1023-2544-ACC8-754F123B6403}" srcOrd="0" destOrd="0" presId="urn:microsoft.com/office/officeart/2005/8/layout/pyramid1"/>
    <dgm:cxn modelId="{1E568814-0E48-5B45-B607-AACE6FD224AF}" type="presOf" srcId="{B13DAD83-4BCD-CA43-ABF2-80CE36262F5B}" destId="{ADD83052-03AC-5C45-A813-48CBA3BD42F9}" srcOrd="1" destOrd="0" presId="urn:microsoft.com/office/officeart/2005/8/layout/pyramid1"/>
    <dgm:cxn modelId="{CB14651D-8983-4542-B2B3-A7500A34E33C}" srcId="{57BB49BF-EE40-A045-8B55-23D8E5013A4F}" destId="{A2C58F71-343B-2B46-A192-12F4D3CA8AAE}" srcOrd="1" destOrd="0" parTransId="{662CA668-8479-3C47-B9E6-6BF5F8C26AA3}" sibTransId="{13843D86-2039-0C4B-90B9-66C6EAA8A331}"/>
    <dgm:cxn modelId="{68318D1D-61C5-3F46-A7D2-761FE3658116}" srcId="{57BB49BF-EE40-A045-8B55-23D8E5013A4F}" destId="{B13DAD83-4BCD-CA43-ABF2-80CE36262F5B}" srcOrd="0" destOrd="0" parTransId="{351FD6BB-AFA9-414C-AE59-039113837167}" sibTransId="{46F08ED8-2180-4741-9792-7668BE516BCA}"/>
    <dgm:cxn modelId="{38169A40-DC53-0140-940F-10961EFBBBD3}" srcId="{57BB49BF-EE40-A045-8B55-23D8E5013A4F}" destId="{B58BCC18-1651-DB4D-A385-49FA950E1886}" srcOrd="2" destOrd="0" parTransId="{8AD7E81B-29A0-B249-8A27-B90D77EC4CD5}" sibTransId="{D2D0EB76-D406-A949-AF1A-C27E0F6593A3}"/>
    <dgm:cxn modelId="{8F83AA5D-3432-6345-9B43-20FAFB195390}" type="presOf" srcId="{B13DAD83-4BCD-CA43-ABF2-80CE36262F5B}" destId="{8A452455-4C09-3848-8893-1AB1E84A72FF}" srcOrd="0" destOrd="0" presId="urn:microsoft.com/office/officeart/2005/8/layout/pyramid1"/>
    <dgm:cxn modelId="{F7298160-AA7D-874E-A729-4F77267CE4ED}" type="presOf" srcId="{B58BCC18-1651-DB4D-A385-49FA950E1886}" destId="{8BACF727-450E-C647-B16D-7A1C5F555EB7}" srcOrd="1" destOrd="0" presId="urn:microsoft.com/office/officeart/2005/8/layout/pyramid1"/>
    <dgm:cxn modelId="{E7847789-DB9C-C94E-AE74-ECB5C6D3CBA7}" type="presOf" srcId="{57BB49BF-EE40-A045-8B55-23D8E5013A4F}" destId="{11BDF337-2F6E-3748-A902-75D826115F6C}" srcOrd="0" destOrd="0" presId="urn:microsoft.com/office/officeart/2005/8/layout/pyramid1"/>
    <dgm:cxn modelId="{0F7526A0-A959-5344-9F94-BEC81B1A28C5}" type="presOf" srcId="{A2C58F71-343B-2B46-A192-12F4D3CA8AAE}" destId="{E2A280CE-DCEC-7944-96D5-C3A356C1B30B}" srcOrd="1" destOrd="0" presId="urn:microsoft.com/office/officeart/2005/8/layout/pyramid1"/>
    <dgm:cxn modelId="{C7AA07CB-4C61-7F42-8C5E-9A5DDD7EBC35}" type="presOf" srcId="{A2C58F71-343B-2B46-A192-12F4D3CA8AAE}" destId="{441AFA6C-B762-4E43-81C3-83BD0014B9AF}" srcOrd="0" destOrd="0" presId="urn:microsoft.com/office/officeart/2005/8/layout/pyramid1"/>
    <dgm:cxn modelId="{C4CF4064-BB99-674D-90B6-4837B759E936}" type="presParOf" srcId="{11BDF337-2F6E-3748-A902-75D826115F6C}" destId="{2D8DC75E-F79D-8A41-9A5D-E3780ACEE35F}" srcOrd="0" destOrd="0" presId="urn:microsoft.com/office/officeart/2005/8/layout/pyramid1"/>
    <dgm:cxn modelId="{88C0C723-3E6B-3848-A157-DDEF27B637CC}" type="presParOf" srcId="{2D8DC75E-F79D-8A41-9A5D-E3780ACEE35F}" destId="{8A452455-4C09-3848-8893-1AB1E84A72FF}" srcOrd="0" destOrd="0" presId="urn:microsoft.com/office/officeart/2005/8/layout/pyramid1"/>
    <dgm:cxn modelId="{532ADED1-6912-6541-878F-3092E3A96400}" type="presParOf" srcId="{2D8DC75E-F79D-8A41-9A5D-E3780ACEE35F}" destId="{ADD83052-03AC-5C45-A813-48CBA3BD42F9}" srcOrd="1" destOrd="0" presId="urn:microsoft.com/office/officeart/2005/8/layout/pyramid1"/>
    <dgm:cxn modelId="{0DC99091-0683-4E40-9544-301182B558DA}" type="presParOf" srcId="{11BDF337-2F6E-3748-A902-75D826115F6C}" destId="{5C5AC222-92DB-B447-BA65-D86C1EB6FCEC}" srcOrd="1" destOrd="0" presId="urn:microsoft.com/office/officeart/2005/8/layout/pyramid1"/>
    <dgm:cxn modelId="{4C73DF34-28EF-7C41-AA85-921849EAAF72}" type="presParOf" srcId="{5C5AC222-92DB-B447-BA65-D86C1EB6FCEC}" destId="{441AFA6C-B762-4E43-81C3-83BD0014B9AF}" srcOrd="0" destOrd="0" presId="urn:microsoft.com/office/officeart/2005/8/layout/pyramid1"/>
    <dgm:cxn modelId="{827FC321-1951-D14F-9A14-B647A00BDA43}" type="presParOf" srcId="{5C5AC222-92DB-B447-BA65-D86C1EB6FCEC}" destId="{E2A280CE-DCEC-7944-96D5-C3A356C1B30B}" srcOrd="1" destOrd="0" presId="urn:microsoft.com/office/officeart/2005/8/layout/pyramid1"/>
    <dgm:cxn modelId="{C43B1245-925F-DC44-A229-DF1AED611A94}" type="presParOf" srcId="{11BDF337-2F6E-3748-A902-75D826115F6C}" destId="{A86D30AD-1E32-BE4D-BA28-B40993A59427}" srcOrd="2" destOrd="0" presId="urn:microsoft.com/office/officeart/2005/8/layout/pyramid1"/>
    <dgm:cxn modelId="{EC1665BA-6D8C-7C48-A112-5469D2FECE99}" type="presParOf" srcId="{A86D30AD-1E32-BE4D-BA28-B40993A59427}" destId="{3B8DE887-1023-2544-ACC8-754F123B6403}" srcOrd="0" destOrd="0" presId="urn:microsoft.com/office/officeart/2005/8/layout/pyramid1"/>
    <dgm:cxn modelId="{D8234ACC-3EA7-A94A-8DD1-F5E86FA34104}" type="presParOf" srcId="{A86D30AD-1E32-BE4D-BA28-B40993A59427}" destId="{8BACF727-450E-C647-B16D-7A1C5F555EB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52455-4C09-3848-8893-1AB1E84A72FF}">
      <dsp:nvSpPr>
        <dsp:cNvPr id="0" name=""/>
        <dsp:cNvSpPr/>
      </dsp:nvSpPr>
      <dsp:spPr>
        <a:xfrm>
          <a:off x="3950136" y="0"/>
          <a:ext cx="3950136" cy="1806222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C levels: </a:t>
          </a:r>
          <a:r>
            <a:rPr lang="en-GB" sz="1800" b="0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real time interactions dealing with complex topics. Adaptation of register and ability to deal with cultural implications and communicative intentions</a:t>
          </a:r>
          <a:r>
            <a:rPr lang="es-ES" sz="1800" b="0" i="0" u="none" strike="noStrike" kern="1200" cap="none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. </a:t>
          </a:r>
        </a:p>
      </dsp:txBody>
      <dsp:txXfrm>
        <a:off x="3950136" y="0"/>
        <a:ext cx="3950136" cy="1806222"/>
      </dsp:txXfrm>
    </dsp:sp>
    <dsp:sp modelId="{441AFA6C-B762-4E43-81C3-83BD0014B9AF}">
      <dsp:nvSpPr>
        <dsp:cNvPr id="0" name=""/>
        <dsp:cNvSpPr/>
      </dsp:nvSpPr>
      <dsp:spPr>
        <a:xfrm>
          <a:off x="1975068" y="1806222"/>
          <a:ext cx="7900273" cy="1806222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u="none" strike="noStrike" kern="1200" cap="none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B </a:t>
          </a: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levels: </a:t>
          </a:r>
          <a:r>
            <a:rPr lang="en-GB" sz="1800" b="0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real life interactions with discussions involving several participants. Linking of contributions to others and solving miscommunication</a:t>
          </a:r>
          <a:r>
            <a:rPr lang="en-GB" sz="1800" b="0" i="0" u="none" strike="noStrike" kern="1200" cap="none" noProof="0" dirty="0"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atin typeface="+mj-lt"/>
              <a:ea typeface="Sniglet"/>
              <a:cs typeface="Sniglet"/>
              <a:sym typeface="Sniglet"/>
            </a:rPr>
            <a:t>. </a:t>
          </a:r>
        </a:p>
      </dsp:txBody>
      <dsp:txXfrm>
        <a:off x="3357616" y="1806222"/>
        <a:ext cx="5135177" cy="1806222"/>
      </dsp:txXfrm>
    </dsp:sp>
    <dsp:sp modelId="{3B8DE887-1023-2544-ACC8-754F123B6403}">
      <dsp:nvSpPr>
        <dsp:cNvPr id="0" name=""/>
        <dsp:cNvSpPr/>
      </dsp:nvSpPr>
      <dsp:spPr>
        <a:xfrm>
          <a:off x="0" y="3589577"/>
          <a:ext cx="11850410" cy="1806222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A levels: </a:t>
          </a:r>
          <a:r>
            <a:rPr lang="en-GB" sz="1800" b="0" i="0" u="none" strike="noStrike" kern="1200" cap="none" noProof="0" dirty="0">
              <a:solidFill>
                <a:srgbClr val="1F4E79"/>
              </a:solidFill>
              <a:latin typeface="+mj-lt"/>
              <a:ea typeface="Sniglet"/>
              <a:cs typeface="Sniglet"/>
              <a:sym typeface="Sniglet"/>
            </a:rPr>
            <a:t>social and personal communication. Consecutive interaction, short posts or comments</a:t>
          </a:r>
        </a:p>
      </dsp:txBody>
      <dsp:txXfrm>
        <a:off x="2073821" y="3589577"/>
        <a:ext cx="7702766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27.06.2024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810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33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590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038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75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560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88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s-ES" sz="1800" b="1" kern="1200">
              <a:solidFill>
                <a:srgbClr val="1F4E79"/>
              </a:solidFill>
              <a:latin typeface="+mn-lt"/>
              <a:ea typeface="+mn-ea"/>
              <a:cs typeface="+mn-cs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39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s-ES" sz="1800" b="1" kern="1200">
              <a:solidFill>
                <a:srgbClr val="1F4E79"/>
              </a:solidFill>
              <a:latin typeface="+mn-lt"/>
              <a:ea typeface="+mn-ea"/>
              <a:cs typeface="+mn-cs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607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s-ES" sz="1800" b="1" kern="1200">
              <a:solidFill>
                <a:srgbClr val="1F4E79"/>
              </a:solidFill>
              <a:latin typeface="+mn-lt"/>
              <a:ea typeface="+mn-ea"/>
              <a:cs typeface="+mn-cs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20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83F0416-1946-2EB1-9CA8-BC46CC30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ECF837-AF18-8125-FFBD-B4FCF11D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9FD0B-48EE-D7AD-68EC-FAED93F63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3" y="5927225"/>
            <a:ext cx="1958447" cy="66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8189B7-4B6C-7588-4A1D-88D75336DE32}"/>
              </a:ext>
            </a:extLst>
          </p:cNvPr>
          <p:cNvSpPr txBox="1"/>
          <p:nvPr userDrawn="1"/>
        </p:nvSpPr>
        <p:spPr>
          <a:xfrm>
            <a:off x="2711491" y="5927225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companionvolumetoolbo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4.0/deed.en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10.m4a"/><Relationship Id="rId7" Type="http://schemas.openxmlformats.org/officeDocument/2006/relationships/diagramLayout" Target="../diagrams/layout1.xml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582" y="4320933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</a:rPr>
              <a:t>Online interaction in the Companion Volume to the Common European Framework of Reference for Languages: </a:t>
            </a:r>
            <a:r>
              <a:rPr lang="en-GB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Online conversation and discussion</a:t>
            </a:r>
            <a:br>
              <a:rPr lang="es-ES_tradnl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en-GB" b="1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864" y="534992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865819-FA49-2D5F-D398-2DC42C9CDE64}"/>
              </a:ext>
            </a:extLst>
          </p:cNvPr>
          <p:cNvSpPr txBox="1"/>
          <p:nvPr/>
        </p:nvSpPr>
        <p:spPr>
          <a:xfrm>
            <a:off x="3037709" y="46634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36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E519F15-05B1-C1FE-E472-B33F60449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id="{2B8E9F80-140F-55F1-1169-12CBC7E0F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42" y="425851"/>
            <a:ext cx="1026915" cy="66688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68F97C6-AAC8-2AA9-40F2-B03982F8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64" y="6133285"/>
            <a:ext cx="83153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International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/>
              </a:rPr>
              <a:t>CC-BY-NC-SA 4.0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Attribution: Original activity from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Johann (et al.)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8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2"/>
    </mc:Choice>
    <mc:Fallback xmlns="">
      <p:transition spd="slow" advTm="10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7231FF7-1E3C-B148-8BB5-01DA52EFD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690374"/>
              </p:ext>
            </p:extLst>
          </p:nvPr>
        </p:nvGraphicFramePr>
        <p:xfrm>
          <a:off x="0" y="226685"/>
          <a:ext cx="11850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Google Shape;289;p33">
            <a:extLst>
              <a:ext uri="{FF2B5EF4-FFF2-40B4-BE49-F238E27FC236}">
                <a16:creationId xmlns:a16="http://schemas.microsoft.com/office/drawing/2014/main" id="{C5411CB9-FF0C-1D4B-B990-922C67F4C301}"/>
              </a:ext>
            </a:extLst>
          </p:cNvPr>
          <p:cNvSpPr/>
          <p:nvPr/>
        </p:nvSpPr>
        <p:spPr>
          <a:xfrm>
            <a:off x="415866" y="2273385"/>
            <a:ext cx="1374854" cy="132526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F4E7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C1BA1B-330E-B26F-A87B-5F6A8033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90" y="162517"/>
            <a:ext cx="2898260" cy="2377818"/>
          </a:xfrm>
        </p:spPr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Online conversation and discussion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942B63-4183-AEB5-6E3A-02B435C04984}"/>
              </a:ext>
            </a:extLst>
          </p:cNvPr>
          <p:cNvSpPr txBox="1"/>
          <p:nvPr/>
        </p:nvSpPr>
        <p:spPr>
          <a:xfrm>
            <a:off x="2770103" y="1801671"/>
            <a:ext cx="6651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tx2"/>
                </a:solidFill>
                <a:effectLst/>
              </a:rPr>
              <a:t>C1: </a:t>
            </a:r>
            <a:r>
              <a:rPr lang="en-GB" sz="1200" i="1" dirty="0">
                <a:solidFill>
                  <a:schemeClr val="tx2"/>
                </a:solidFill>
                <a:effectLst/>
              </a:rPr>
              <a:t>Can engage in real-time online exchanges with several participants, understanding the communicative</a:t>
            </a:r>
            <a:endParaRPr lang="en-GB" sz="1200" dirty="0">
              <a:solidFill>
                <a:schemeClr val="tx2"/>
              </a:solidFill>
              <a:effectLst/>
            </a:endParaRPr>
          </a:p>
          <a:p>
            <a:pPr algn="ctr"/>
            <a:r>
              <a:rPr lang="en-GB" sz="1200" i="1" dirty="0">
                <a:solidFill>
                  <a:schemeClr val="tx2"/>
                </a:solidFill>
                <a:effectLst/>
              </a:rPr>
              <a:t>intentions and cultural implications of the various contributions.</a:t>
            </a:r>
            <a:endParaRPr lang="en-GB" sz="1200" dirty="0">
              <a:solidFill>
                <a:schemeClr val="tx2"/>
              </a:solidFill>
              <a:effectLst/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A0EAA4-2D68-D53C-AA31-E2972CE88AB9}"/>
              </a:ext>
            </a:extLst>
          </p:cNvPr>
          <p:cNvSpPr txBox="1"/>
          <p:nvPr/>
        </p:nvSpPr>
        <p:spPr>
          <a:xfrm>
            <a:off x="2770103" y="3745989"/>
            <a:ext cx="6651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tx2"/>
                </a:solidFill>
                <a:effectLst/>
              </a:rPr>
              <a:t>B2</a:t>
            </a:r>
            <a:r>
              <a:rPr lang="en-GB" sz="1200" i="1" dirty="0">
                <a:solidFill>
                  <a:schemeClr val="tx2"/>
                </a:solidFill>
                <a:effectLst/>
              </a:rPr>
              <a:t>: Can participate actively in an online discussion, stating and responding to opinions on topics of interest at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i="1" dirty="0">
                <a:solidFill>
                  <a:schemeClr val="tx2"/>
                </a:solidFill>
                <a:effectLst/>
              </a:rPr>
              <a:t>some length, provided contributors avoid unusual or complex language and allow time for responses.</a:t>
            </a:r>
            <a:endParaRPr lang="en-GB" sz="1200" dirty="0">
              <a:solidFill>
                <a:schemeClr val="tx2"/>
              </a:solidFill>
              <a:effectLst/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2C941C-3290-F9C1-83B4-A5B3C73D062D}"/>
              </a:ext>
            </a:extLst>
          </p:cNvPr>
          <p:cNvSpPr txBox="1"/>
          <p:nvPr/>
        </p:nvSpPr>
        <p:spPr>
          <a:xfrm>
            <a:off x="2746845" y="5276020"/>
            <a:ext cx="6651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tx2"/>
                </a:solidFill>
                <a:effectLst/>
              </a:rPr>
              <a:t>A2: </a:t>
            </a:r>
            <a:r>
              <a:rPr lang="en-GB" sz="1200" i="1" dirty="0">
                <a:solidFill>
                  <a:schemeClr val="tx2"/>
                </a:solidFill>
                <a:effectLst/>
              </a:rPr>
              <a:t>Can engage in basic social communication online (e.g. a simple message on a virtual card for special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i="1" dirty="0">
                <a:solidFill>
                  <a:schemeClr val="tx2"/>
                </a:solidFill>
                <a:effectLst/>
              </a:rPr>
              <a:t>occasions, sharing news and making/confirming arrangements to meet).</a:t>
            </a:r>
            <a:endParaRPr lang="en-GB" sz="1200" dirty="0">
              <a:solidFill>
                <a:schemeClr val="tx2"/>
              </a:solidFill>
              <a:effectLst/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EE57ADD-DD57-1577-7A06-85B8010FB1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46"/>
    </mc:Choice>
    <mc:Fallback xmlns="">
      <p:transition spd="slow" advTm="9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If you want to know more …</a:t>
            </a:r>
            <a:b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</a:br>
            <a:endParaRPr lang="en-GB" sz="2900" b="1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0"/>
          </p:nvPr>
        </p:nvSpPr>
        <p:spPr>
          <a:xfrm>
            <a:off x="482484" y="1618456"/>
            <a:ext cx="11218862" cy="3621087"/>
          </a:xfrm>
        </p:spPr>
        <p:txBody>
          <a:bodyPr>
            <a:normAutofit fontScale="92500" lnSpcReduction="10000"/>
          </a:bodyPr>
          <a:lstStyle/>
          <a:p>
            <a:pPr marL="169329" indent="0">
              <a:buClr>
                <a:srgbClr val="FFFFFF"/>
              </a:buClr>
              <a:buNone/>
              <a:defRPr/>
            </a:pP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Garcia, D., </a:t>
            </a:r>
            <a:r>
              <a:rPr lang="en-GB" sz="1800" noProof="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Kappas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A., Küster, D., &amp; Schweitzer, F. (2016). The dynamics of emotions in online interaction. </a:t>
            </a:r>
            <a:r>
              <a:rPr lang="en-GB" sz="1800" i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Royal Society open science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3(8), 160059.</a:t>
            </a:r>
          </a:p>
          <a:p>
            <a:pPr marL="169329" indent="0">
              <a:buClr>
                <a:srgbClr val="FFFFFF"/>
              </a:buClr>
              <a:buNone/>
              <a:defRPr/>
            </a:pP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Herring, S. C. (2007). A faceted classification scheme for computer-mediated discourse</a:t>
            </a:r>
            <a:r>
              <a:rPr lang="en-GB" sz="1800" i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Language@ internet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4(1).</a:t>
            </a:r>
          </a:p>
          <a:p>
            <a:pPr marL="169329" indent="0">
              <a:buClr>
                <a:srgbClr val="FFFFFF"/>
              </a:buClr>
              <a:buNone/>
              <a:defRPr/>
            </a:pP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Jaggars, S. S., &amp; Xu, D. (2016). How do online course design features influence student performance?. </a:t>
            </a:r>
            <a:r>
              <a:rPr lang="en-GB" sz="1800" i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Computers &amp; Education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95, 270-284.</a:t>
            </a:r>
          </a:p>
          <a:p>
            <a:pPr marL="169329" indent="0">
              <a:buClr>
                <a:srgbClr val="FFFFFF"/>
              </a:buClr>
              <a:buNone/>
              <a:defRPr/>
            </a:pPr>
            <a:r>
              <a:rPr lang="en-GB" sz="1800" noProof="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Lapadat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J. C. (2002). Written interaction: A key component in online learning. </a:t>
            </a:r>
            <a:r>
              <a:rPr lang="en-GB" sz="1800" i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Journal of computer-mediated communication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7(4), JCMC742</a:t>
            </a:r>
            <a:r>
              <a:rPr lang="en-GB" sz="1800" noProof="0" dirty="0"/>
              <a:t>.</a:t>
            </a:r>
            <a:endParaRPr lang="en-GB" sz="1800" noProof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69329" indent="0">
              <a:buClr>
                <a:srgbClr val="FFFFFF"/>
              </a:buClr>
              <a:buNone/>
              <a:defRPr/>
            </a:pPr>
            <a:r>
              <a:rPr lang="en-GB" sz="1800" noProof="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Shiao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-Yun Chiang &amp; Han-Fu Mi (2011) Reformulation: a verbal display of interlanguage awareness in instructional interactions, </a:t>
            </a:r>
            <a:r>
              <a:rPr lang="en-GB" sz="1800" i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Language Awareness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20:2, 135-149.</a:t>
            </a:r>
          </a:p>
          <a:p>
            <a:pPr marL="169329" indent="0">
              <a:buClr>
                <a:srgbClr val="FFFFFF"/>
              </a:buClr>
              <a:buNone/>
              <a:defRPr/>
            </a:pP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Smith, B. (2004). Computer-mediated negotiated interaction and lexical acquisition. </a:t>
            </a:r>
            <a:r>
              <a:rPr lang="en-GB" sz="1800" i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Studies in Second Language Acquisition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26, 365-398 .</a:t>
            </a:r>
          </a:p>
          <a:p>
            <a:pPr marL="169329" indent="0">
              <a:buClr>
                <a:srgbClr val="FFFFFF"/>
              </a:buClr>
              <a:buNone/>
              <a:defRPr/>
            </a:pP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Tu, C. H., &amp; McIsaac, M. (2002). The relationship of social presence and interaction in online classes. </a:t>
            </a:r>
            <a:r>
              <a:rPr lang="en-GB" sz="1800" i="1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American journal of distance education</a:t>
            </a:r>
            <a:r>
              <a:rPr lang="en-GB" sz="1800" noProof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16(3), 131-150.</a:t>
            </a:r>
          </a:p>
          <a:p>
            <a:pPr marL="169329" indent="0">
              <a:buClr>
                <a:srgbClr val="FFFFFF"/>
              </a:buClr>
              <a:buNone/>
              <a:defRPr/>
            </a:pPr>
            <a:endParaRPr lang="en-GB" sz="1800" noProof="0" dirty="0">
              <a:solidFill>
                <a:schemeClr val="accent1">
                  <a:lumMod val="50000"/>
                </a:schemeClr>
              </a:solidFill>
              <a:latin typeface="+mj-lt"/>
              <a:sym typeface="Sniglet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C072638-EC84-2E45-0488-85BCA93BE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0"/>
    </mc:Choice>
    <mc:Fallback xmlns="">
      <p:transition spd="slow" advTm="6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8BAC49-1B4E-5C45-9B9C-9D0CF5C009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569" y="1033175"/>
            <a:ext cx="11218862" cy="36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+mj-cs"/>
              </a:rPr>
              <a:t>Online interaction: online conversation and discussion</a:t>
            </a:r>
            <a:endParaRPr lang="en-GB" sz="3200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8CB663-FDC4-DB46-AB78-F3EC4A087B3C}"/>
              </a:ext>
            </a:extLst>
          </p:cNvPr>
          <p:cNvSpPr txBox="1"/>
          <p:nvPr/>
        </p:nvSpPr>
        <p:spPr>
          <a:xfrm>
            <a:off x="972511" y="2136338"/>
            <a:ext cx="10943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Interaction is one of the driving forces behind language learning.</a:t>
            </a:r>
          </a:p>
          <a:p>
            <a:endParaRPr lang="en-GB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Language learning has moved towards multimodal modes of engagement.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online medium reflects on the nature of the interactions.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Quality interaction is characteristic of successful learning online.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13D3F3B-356D-911E-DA3A-67F7B5917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69"/>
    </mc:Choice>
    <mc:Fallback xmlns="">
      <p:transition spd="slow" advTm="138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5F36-6FDB-3B48-927D-6D9D43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</a:rPr>
              <a:t>Online conversation and discussion</a:t>
            </a:r>
            <a:endParaRPr lang="en-GB" sz="3200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84E66-9F28-C647-B2BD-EB2C10A178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690688"/>
            <a:ext cx="11218862" cy="39195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The CEFR presents online interaction as different to face-to-face interaction and lists some of the requirements for successful communication: </a:t>
            </a:r>
          </a:p>
        </p:txBody>
      </p:sp>
      <p:grpSp>
        <p:nvGrpSpPr>
          <p:cNvPr id="4" name="Google Shape;51;p11">
            <a:extLst>
              <a:ext uri="{FF2B5EF4-FFF2-40B4-BE49-F238E27FC236}">
                <a16:creationId xmlns:a16="http://schemas.microsoft.com/office/drawing/2014/main" id="{2A432CE6-1FDA-5B4B-B0E8-3881F23512A7}"/>
              </a:ext>
            </a:extLst>
          </p:cNvPr>
          <p:cNvGrpSpPr/>
          <p:nvPr/>
        </p:nvGrpSpPr>
        <p:grpSpPr>
          <a:xfrm rot="5043882">
            <a:off x="844413" y="2355349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5" name="Google Shape;52;p11">
              <a:extLst>
                <a:ext uri="{FF2B5EF4-FFF2-40B4-BE49-F238E27FC236}">
                  <a16:creationId xmlns:a16="http://schemas.microsoft.com/office/drawing/2014/main" id="{A869D0E6-BB2D-2740-8898-0D4FD6EDB301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Google Shape;53;p11">
              <a:extLst>
                <a:ext uri="{FF2B5EF4-FFF2-40B4-BE49-F238E27FC236}">
                  <a16:creationId xmlns:a16="http://schemas.microsoft.com/office/drawing/2014/main" id="{94CC8592-A738-4D47-9D75-8EF173C1B596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C1CDC709-4B50-8040-B54F-8DC1899B1E46}"/>
              </a:ext>
            </a:extLst>
          </p:cNvPr>
          <p:cNvSpPr txBox="1"/>
          <p:nvPr/>
        </p:nvSpPr>
        <p:spPr>
          <a:xfrm>
            <a:off x="1726699" y="2655437"/>
            <a:ext cx="40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Redundancy and repetition in messages</a:t>
            </a:r>
          </a:p>
        </p:txBody>
      </p:sp>
      <p:grpSp>
        <p:nvGrpSpPr>
          <p:cNvPr id="16" name="Google Shape;51;p11">
            <a:extLst>
              <a:ext uri="{FF2B5EF4-FFF2-40B4-BE49-F238E27FC236}">
                <a16:creationId xmlns:a16="http://schemas.microsoft.com/office/drawing/2014/main" id="{8017DB64-78A8-A345-8269-542C96824E1F}"/>
              </a:ext>
            </a:extLst>
          </p:cNvPr>
          <p:cNvGrpSpPr/>
          <p:nvPr/>
        </p:nvGrpSpPr>
        <p:grpSpPr>
          <a:xfrm rot="5043882">
            <a:off x="3274170" y="2912219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17" name="Google Shape;52;p11">
              <a:extLst>
                <a:ext uri="{FF2B5EF4-FFF2-40B4-BE49-F238E27FC236}">
                  <a16:creationId xmlns:a16="http://schemas.microsoft.com/office/drawing/2014/main" id="{B6B5E6D1-3EF3-2141-8E1A-ED9A7F9FF03A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Google Shape;53;p11">
              <a:extLst>
                <a:ext uri="{FF2B5EF4-FFF2-40B4-BE49-F238E27FC236}">
                  <a16:creationId xmlns:a16="http://schemas.microsoft.com/office/drawing/2014/main" id="{F5A35E49-9889-1D46-9D8D-6DCC364CBC89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0" name="Google Shape;51;p11">
            <a:extLst>
              <a:ext uri="{FF2B5EF4-FFF2-40B4-BE49-F238E27FC236}">
                <a16:creationId xmlns:a16="http://schemas.microsoft.com/office/drawing/2014/main" id="{B8093A43-739D-BDF0-5701-4B65B5196266}"/>
              </a:ext>
            </a:extLst>
          </p:cNvPr>
          <p:cNvGrpSpPr/>
          <p:nvPr/>
        </p:nvGrpSpPr>
        <p:grpSpPr>
          <a:xfrm rot="5043882">
            <a:off x="3274170" y="3575671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1" name="Google Shape;52;p11">
              <a:extLst>
                <a:ext uri="{FF2B5EF4-FFF2-40B4-BE49-F238E27FC236}">
                  <a16:creationId xmlns:a16="http://schemas.microsoft.com/office/drawing/2014/main" id="{848C18AC-F7E5-66AD-DF65-EC5113A001A3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Google Shape;53;p11">
              <a:extLst>
                <a:ext uri="{FF2B5EF4-FFF2-40B4-BE49-F238E27FC236}">
                  <a16:creationId xmlns:a16="http://schemas.microsoft.com/office/drawing/2014/main" id="{DCBC30DC-F200-8241-8E04-346106E7F2C3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3" name="Google Shape;51;p11">
            <a:extLst>
              <a:ext uri="{FF2B5EF4-FFF2-40B4-BE49-F238E27FC236}">
                <a16:creationId xmlns:a16="http://schemas.microsoft.com/office/drawing/2014/main" id="{0F53857F-FF1B-6DDC-AF42-517A8FBEDAE3}"/>
              </a:ext>
            </a:extLst>
          </p:cNvPr>
          <p:cNvGrpSpPr/>
          <p:nvPr/>
        </p:nvGrpSpPr>
        <p:grpSpPr>
          <a:xfrm rot="5043882">
            <a:off x="3274168" y="4250819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4" name="Google Shape;52;p11">
              <a:extLst>
                <a:ext uri="{FF2B5EF4-FFF2-40B4-BE49-F238E27FC236}">
                  <a16:creationId xmlns:a16="http://schemas.microsoft.com/office/drawing/2014/main" id="{93B2EBAE-81A4-008C-CD19-E7AF01841551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Google Shape;53;p11">
              <a:extLst>
                <a:ext uri="{FF2B5EF4-FFF2-40B4-BE49-F238E27FC236}">
                  <a16:creationId xmlns:a16="http://schemas.microsoft.com/office/drawing/2014/main" id="{4E803056-CD06-C350-91BD-E11E1DC20B90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DEE0C38-6B36-B38A-0DD7-E35774AA2D6E}"/>
              </a:ext>
            </a:extLst>
          </p:cNvPr>
          <p:cNvSpPr txBox="1"/>
          <p:nvPr/>
        </p:nvSpPr>
        <p:spPr>
          <a:xfrm>
            <a:off x="4035029" y="3283567"/>
            <a:ext cx="427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compensate for lack of common context.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8BBC1B5-41D0-2809-9631-9E505EF364B6}"/>
              </a:ext>
            </a:extLst>
          </p:cNvPr>
          <p:cNvSpPr txBox="1"/>
          <p:nvPr/>
        </p:nvSpPr>
        <p:spPr>
          <a:xfrm flipH="1">
            <a:off x="4035029" y="3914641"/>
            <a:ext cx="220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add emphasis.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1045497-C2B0-F31A-C8A5-56DDB24C3FC6}"/>
              </a:ext>
            </a:extLst>
          </p:cNvPr>
          <p:cNvSpPr txBox="1"/>
          <p:nvPr/>
        </p:nvSpPr>
        <p:spPr>
          <a:xfrm flipH="1">
            <a:off x="4035028" y="4609130"/>
            <a:ext cx="415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help the recipient process information.</a:t>
            </a:r>
          </a:p>
        </p:txBody>
      </p:sp>
      <p:grpSp>
        <p:nvGrpSpPr>
          <p:cNvPr id="29" name="Google Shape;51;p11">
            <a:extLst>
              <a:ext uri="{FF2B5EF4-FFF2-40B4-BE49-F238E27FC236}">
                <a16:creationId xmlns:a16="http://schemas.microsoft.com/office/drawing/2014/main" id="{241E8AFC-8932-57D7-C5FF-27636EF20AF7}"/>
              </a:ext>
            </a:extLst>
          </p:cNvPr>
          <p:cNvGrpSpPr/>
          <p:nvPr/>
        </p:nvGrpSpPr>
        <p:grpSpPr>
          <a:xfrm rot="5043882">
            <a:off x="3282190" y="4932605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30" name="Google Shape;52;p11">
              <a:extLst>
                <a:ext uri="{FF2B5EF4-FFF2-40B4-BE49-F238E27FC236}">
                  <a16:creationId xmlns:a16="http://schemas.microsoft.com/office/drawing/2014/main" id="{5BEA54D0-85A3-9F39-E1C0-C6C318903143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Google Shape;53;p11">
              <a:extLst>
                <a:ext uri="{FF2B5EF4-FFF2-40B4-BE49-F238E27FC236}">
                  <a16:creationId xmlns:a16="http://schemas.microsoft.com/office/drawing/2014/main" id="{44003FDF-D900-8188-9BBB-8F352B2CE557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A854909-8BFF-A4C3-9E6B-FE5B346878A7}"/>
              </a:ext>
            </a:extLst>
          </p:cNvPr>
          <p:cNvSpPr txBox="1"/>
          <p:nvPr/>
        </p:nvSpPr>
        <p:spPr>
          <a:xfrm flipH="1">
            <a:off x="4043050" y="5290916"/>
            <a:ext cx="415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correct errors or misunderstandings.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0E664B4-E0DA-73D6-178C-793741E46F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0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90"/>
    </mc:Choice>
    <mc:Fallback xmlns="">
      <p:transition spd="slow" advTm="11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26" grpId="0"/>
      <p:bldP spid="27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5F36-6FDB-3B48-927D-6D9D43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</a:rPr>
              <a:t>Online conversation and discussion</a:t>
            </a:r>
            <a:endParaRPr lang="en-GB" sz="3200" noProof="0" dirty="0"/>
          </a:p>
        </p:txBody>
      </p:sp>
      <p:grpSp>
        <p:nvGrpSpPr>
          <p:cNvPr id="8" name="Google Shape;51;p11">
            <a:extLst>
              <a:ext uri="{FF2B5EF4-FFF2-40B4-BE49-F238E27FC236}">
                <a16:creationId xmlns:a16="http://schemas.microsoft.com/office/drawing/2014/main" id="{BDA1A988-09A9-1E47-90AF-6623A26A83DE}"/>
              </a:ext>
            </a:extLst>
          </p:cNvPr>
          <p:cNvGrpSpPr/>
          <p:nvPr/>
        </p:nvGrpSpPr>
        <p:grpSpPr>
          <a:xfrm rot="5043882">
            <a:off x="981570" y="1957129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9" name="Google Shape;52;p11">
              <a:extLst>
                <a:ext uri="{FF2B5EF4-FFF2-40B4-BE49-F238E27FC236}">
                  <a16:creationId xmlns:a16="http://schemas.microsoft.com/office/drawing/2014/main" id="{CD2C8AA7-1A03-F449-87C9-8E4712900C30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Google Shape;53;p11">
              <a:extLst>
                <a:ext uri="{FF2B5EF4-FFF2-40B4-BE49-F238E27FC236}">
                  <a16:creationId xmlns:a16="http://schemas.microsoft.com/office/drawing/2014/main" id="{E2248266-B7C8-9B44-B05B-88BF091C55FC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D14B8-1021-3944-877A-6CF231E6A68F}"/>
              </a:ext>
            </a:extLst>
          </p:cNvPr>
          <p:cNvSpPr txBox="1"/>
          <p:nvPr/>
        </p:nvSpPr>
        <p:spPr>
          <a:xfrm>
            <a:off x="1801181" y="2181984"/>
            <a:ext cx="27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Checking for understanding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966519B-3CC6-A8AC-C098-1D2A9D881374}"/>
              </a:ext>
            </a:extLst>
          </p:cNvPr>
          <p:cNvSpPr txBox="1">
            <a:spLocks/>
          </p:cNvSpPr>
          <p:nvPr/>
        </p:nvSpPr>
        <p:spPr>
          <a:xfrm>
            <a:off x="490538" y="1690688"/>
            <a:ext cx="11218862" cy="391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1800" b="1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  <a:sym typeface="Sniglet"/>
            </a:endParaRPr>
          </a:p>
        </p:txBody>
      </p:sp>
      <p:grpSp>
        <p:nvGrpSpPr>
          <p:cNvPr id="21" name="Google Shape;51;p11">
            <a:extLst>
              <a:ext uri="{FF2B5EF4-FFF2-40B4-BE49-F238E27FC236}">
                <a16:creationId xmlns:a16="http://schemas.microsoft.com/office/drawing/2014/main" id="{E257CF3F-CD2C-BE5C-ABBC-84A811BCDACE}"/>
              </a:ext>
            </a:extLst>
          </p:cNvPr>
          <p:cNvGrpSpPr/>
          <p:nvPr/>
        </p:nvGrpSpPr>
        <p:grpSpPr>
          <a:xfrm rot="5043882">
            <a:off x="3274170" y="2880134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2" name="Google Shape;52;p11">
              <a:extLst>
                <a:ext uri="{FF2B5EF4-FFF2-40B4-BE49-F238E27FC236}">
                  <a16:creationId xmlns:a16="http://schemas.microsoft.com/office/drawing/2014/main" id="{07038226-A82E-A4BE-1EC7-7ACE80D5E3FD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Google Shape;53;p11">
              <a:extLst>
                <a:ext uri="{FF2B5EF4-FFF2-40B4-BE49-F238E27FC236}">
                  <a16:creationId xmlns:a16="http://schemas.microsoft.com/office/drawing/2014/main" id="{EBEFD08E-42F5-AAA9-9798-82F427FAE006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4" name="Google Shape;51;p11">
            <a:extLst>
              <a:ext uri="{FF2B5EF4-FFF2-40B4-BE49-F238E27FC236}">
                <a16:creationId xmlns:a16="http://schemas.microsoft.com/office/drawing/2014/main" id="{6C802FD4-9E0A-7109-8B92-9C151EB83387}"/>
              </a:ext>
            </a:extLst>
          </p:cNvPr>
          <p:cNvGrpSpPr/>
          <p:nvPr/>
        </p:nvGrpSpPr>
        <p:grpSpPr>
          <a:xfrm rot="5043882">
            <a:off x="3274170" y="3543586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5" name="Google Shape;52;p11">
              <a:extLst>
                <a:ext uri="{FF2B5EF4-FFF2-40B4-BE49-F238E27FC236}">
                  <a16:creationId xmlns:a16="http://schemas.microsoft.com/office/drawing/2014/main" id="{04640C48-F511-A3EE-4298-1E0419DB0ECC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Google Shape;53;p11">
              <a:extLst>
                <a:ext uri="{FF2B5EF4-FFF2-40B4-BE49-F238E27FC236}">
                  <a16:creationId xmlns:a16="http://schemas.microsoft.com/office/drawing/2014/main" id="{87491B64-CFEF-1A8B-AB93-6AE1FFC0B494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7" name="Google Shape;51;p11">
            <a:extLst>
              <a:ext uri="{FF2B5EF4-FFF2-40B4-BE49-F238E27FC236}">
                <a16:creationId xmlns:a16="http://schemas.microsoft.com/office/drawing/2014/main" id="{F0756F32-2624-0173-DE7C-F076050EA9AB}"/>
              </a:ext>
            </a:extLst>
          </p:cNvPr>
          <p:cNvGrpSpPr/>
          <p:nvPr/>
        </p:nvGrpSpPr>
        <p:grpSpPr>
          <a:xfrm rot="5043882">
            <a:off x="3274168" y="4218734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8" name="Google Shape;52;p11">
              <a:extLst>
                <a:ext uri="{FF2B5EF4-FFF2-40B4-BE49-F238E27FC236}">
                  <a16:creationId xmlns:a16="http://schemas.microsoft.com/office/drawing/2014/main" id="{75B32194-202A-2F77-B6EF-400FC59867F4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Google Shape;53;p11">
              <a:extLst>
                <a:ext uri="{FF2B5EF4-FFF2-40B4-BE49-F238E27FC236}">
                  <a16:creationId xmlns:a16="http://schemas.microsoft.com/office/drawing/2014/main" id="{3A34580B-3DF3-FB46-A4B3-A157DA40E372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A7C5F7F-0E9D-588D-31C8-7D8EAEBE4E0C}"/>
              </a:ext>
            </a:extLst>
          </p:cNvPr>
          <p:cNvSpPr txBox="1"/>
          <p:nvPr/>
        </p:nvSpPr>
        <p:spPr>
          <a:xfrm>
            <a:off x="4070499" y="3246735"/>
            <a:ext cx="485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clarify points that may be unclear or confusing.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3670BF3-083C-27C6-D7CC-5FA557D02FD9}"/>
              </a:ext>
            </a:extLst>
          </p:cNvPr>
          <p:cNvSpPr txBox="1"/>
          <p:nvPr/>
        </p:nvSpPr>
        <p:spPr>
          <a:xfrm>
            <a:off x="4077817" y="4639513"/>
            <a:ext cx="76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an strategy to keep people’s attention.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8CC5EC0-39E1-1211-5898-6EF23CA9C4CF}"/>
              </a:ext>
            </a:extLst>
          </p:cNvPr>
          <p:cNvSpPr txBox="1"/>
          <p:nvPr/>
        </p:nvSpPr>
        <p:spPr>
          <a:xfrm>
            <a:off x="4070499" y="3943124"/>
            <a:ext cx="546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form of active listening to your interlocutors’ needs.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11E5774-BCCF-2FD4-1693-AE37E209A3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0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9"/>
    </mc:Choice>
    <mc:Fallback xmlns="">
      <p:transition spd="slow" advTm="54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0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5F36-6FDB-3B48-927D-6D9D43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</a:rPr>
              <a:t>Online conversation and discussion</a:t>
            </a:r>
            <a:endParaRPr lang="en-GB" sz="3200" noProof="0" dirty="0"/>
          </a:p>
        </p:txBody>
      </p:sp>
      <p:grpSp>
        <p:nvGrpSpPr>
          <p:cNvPr id="12" name="Google Shape;51;p11">
            <a:extLst>
              <a:ext uri="{FF2B5EF4-FFF2-40B4-BE49-F238E27FC236}">
                <a16:creationId xmlns:a16="http://schemas.microsoft.com/office/drawing/2014/main" id="{736FB722-D28F-B646-9612-86182EF13FD9}"/>
              </a:ext>
            </a:extLst>
          </p:cNvPr>
          <p:cNvGrpSpPr/>
          <p:nvPr/>
        </p:nvGrpSpPr>
        <p:grpSpPr>
          <a:xfrm rot="5043882">
            <a:off x="1113001" y="1761529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13" name="Google Shape;52;p11">
              <a:extLst>
                <a:ext uri="{FF2B5EF4-FFF2-40B4-BE49-F238E27FC236}">
                  <a16:creationId xmlns:a16="http://schemas.microsoft.com/office/drawing/2014/main" id="{E84B11E2-71A8-2E4B-86E4-8A4BA17476A6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Google Shape;53;p11">
              <a:extLst>
                <a:ext uri="{FF2B5EF4-FFF2-40B4-BE49-F238E27FC236}">
                  <a16:creationId xmlns:a16="http://schemas.microsoft.com/office/drawing/2014/main" id="{7B2624AD-C0D4-464C-95C3-23E2CA8B5039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A4550F-5675-4A44-A52D-82F3204C476E}"/>
              </a:ext>
            </a:extLst>
          </p:cNvPr>
          <p:cNvSpPr txBox="1"/>
          <p:nvPr/>
        </p:nvSpPr>
        <p:spPr>
          <a:xfrm>
            <a:off x="1838765" y="2158244"/>
            <a:ext cx="261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Reformulation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E5DBBB4-20CD-2E0E-8037-E523621A451E}"/>
              </a:ext>
            </a:extLst>
          </p:cNvPr>
          <p:cNvSpPr txBox="1">
            <a:spLocks/>
          </p:cNvSpPr>
          <p:nvPr/>
        </p:nvSpPr>
        <p:spPr>
          <a:xfrm>
            <a:off x="490538" y="1690688"/>
            <a:ext cx="11218862" cy="391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1800" b="1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  <a:sym typeface="Sniglet"/>
            </a:endParaRPr>
          </a:p>
        </p:txBody>
      </p:sp>
      <p:grpSp>
        <p:nvGrpSpPr>
          <p:cNvPr id="21" name="Google Shape;51;p11">
            <a:extLst>
              <a:ext uri="{FF2B5EF4-FFF2-40B4-BE49-F238E27FC236}">
                <a16:creationId xmlns:a16="http://schemas.microsoft.com/office/drawing/2014/main" id="{6E22E4BD-2C58-6127-827D-0D1365E61157}"/>
              </a:ext>
            </a:extLst>
          </p:cNvPr>
          <p:cNvGrpSpPr/>
          <p:nvPr/>
        </p:nvGrpSpPr>
        <p:grpSpPr>
          <a:xfrm rot="5043882">
            <a:off x="3274170" y="2703671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2" name="Google Shape;52;p11">
              <a:extLst>
                <a:ext uri="{FF2B5EF4-FFF2-40B4-BE49-F238E27FC236}">
                  <a16:creationId xmlns:a16="http://schemas.microsoft.com/office/drawing/2014/main" id="{B7D30CC2-1C9E-3295-F30B-1358B99192A6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Google Shape;53;p11">
              <a:extLst>
                <a:ext uri="{FF2B5EF4-FFF2-40B4-BE49-F238E27FC236}">
                  <a16:creationId xmlns:a16="http://schemas.microsoft.com/office/drawing/2014/main" id="{865A2486-E932-EF0C-92EE-5AE51E3E278B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4" name="Google Shape;51;p11">
            <a:extLst>
              <a:ext uri="{FF2B5EF4-FFF2-40B4-BE49-F238E27FC236}">
                <a16:creationId xmlns:a16="http://schemas.microsoft.com/office/drawing/2014/main" id="{18B28A45-D93F-31AC-816A-54FB388EADEF}"/>
              </a:ext>
            </a:extLst>
          </p:cNvPr>
          <p:cNvGrpSpPr/>
          <p:nvPr/>
        </p:nvGrpSpPr>
        <p:grpSpPr>
          <a:xfrm rot="5043882">
            <a:off x="3274170" y="3367123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5" name="Google Shape;52;p11">
              <a:extLst>
                <a:ext uri="{FF2B5EF4-FFF2-40B4-BE49-F238E27FC236}">
                  <a16:creationId xmlns:a16="http://schemas.microsoft.com/office/drawing/2014/main" id="{F0CD4397-6325-15AA-AF43-4B5C3C905306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Google Shape;53;p11">
              <a:extLst>
                <a:ext uri="{FF2B5EF4-FFF2-40B4-BE49-F238E27FC236}">
                  <a16:creationId xmlns:a16="http://schemas.microsoft.com/office/drawing/2014/main" id="{088A9A9A-A145-A570-9442-981D5D10DD6A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1FD8143-2557-93B0-569E-472679037CA8}"/>
              </a:ext>
            </a:extLst>
          </p:cNvPr>
          <p:cNvSpPr txBox="1"/>
          <p:nvPr/>
        </p:nvSpPr>
        <p:spPr>
          <a:xfrm>
            <a:off x="4203032" y="3080088"/>
            <a:ext cx="551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correct errors or mistakes made when communicating</a:t>
            </a:r>
            <a:r>
              <a:rPr lang="es-ES_tradnl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C45D6A1-0FE3-AF87-DE34-41535BD68E98}"/>
              </a:ext>
            </a:extLst>
          </p:cNvPr>
          <p:cNvSpPr txBox="1"/>
          <p:nvPr/>
        </p:nvSpPr>
        <p:spPr>
          <a:xfrm>
            <a:off x="4176196" y="3586872"/>
            <a:ext cx="763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make sure the message is getting across to people with different linguistic backgrounds.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E598622-C4EC-3C45-9A8A-6FBAB3E6DE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6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6"/>
    </mc:Choice>
    <mc:Fallback xmlns="">
      <p:transition spd="slow" advTm="33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5F36-6FDB-3B48-927D-6D9D435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</a:rPr>
              <a:t>Online conversation and discussion</a:t>
            </a:r>
            <a:endParaRPr lang="en-GB" sz="3200" noProof="0" dirty="0"/>
          </a:p>
        </p:txBody>
      </p:sp>
      <p:grpSp>
        <p:nvGrpSpPr>
          <p:cNvPr id="16" name="Google Shape;51;p11">
            <a:extLst>
              <a:ext uri="{FF2B5EF4-FFF2-40B4-BE49-F238E27FC236}">
                <a16:creationId xmlns:a16="http://schemas.microsoft.com/office/drawing/2014/main" id="{8017DB64-78A8-A345-8269-542C96824E1F}"/>
              </a:ext>
            </a:extLst>
          </p:cNvPr>
          <p:cNvGrpSpPr/>
          <p:nvPr/>
        </p:nvGrpSpPr>
        <p:grpSpPr>
          <a:xfrm rot="5043882">
            <a:off x="1177169" y="1866346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17" name="Google Shape;52;p11">
              <a:extLst>
                <a:ext uri="{FF2B5EF4-FFF2-40B4-BE49-F238E27FC236}">
                  <a16:creationId xmlns:a16="http://schemas.microsoft.com/office/drawing/2014/main" id="{B6B5E6D1-3EF3-2141-8E1A-ED9A7F9FF03A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Google Shape;53;p11">
              <a:extLst>
                <a:ext uri="{FF2B5EF4-FFF2-40B4-BE49-F238E27FC236}">
                  <a16:creationId xmlns:a16="http://schemas.microsoft.com/office/drawing/2014/main" id="{F5A35E49-9889-1D46-9D8D-6DCC364CBC89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383D092-C59D-B64F-87BC-99C48B40D2B7}"/>
              </a:ext>
            </a:extLst>
          </p:cNvPr>
          <p:cNvSpPr txBox="1"/>
          <p:nvPr/>
        </p:nvSpPr>
        <p:spPr>
          <a:xfrm>
            <a:off x="2088120" y="2200226"/>
            <a:ext cx="492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Ability in handling emotional reactions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808C289-26DE-A935-67B0-167E57DA1BDC}"/>
              </a:ext>
            </a:extLst>
          </p:cNvPr>
          <p:cNvSpPr txBox="1">
            <a:spLocks/>
          </p:cNvSpPr>
          <p:nvPr/>
        </p:nvSpPr>
        <p:spPr>
          <a:xfrm>
            <a:off x="490538" y="1690688"/>
            <a:ext cx="11218862" cy="391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1800" b="1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  <a:sym typeface="Sniglet"/>
            </a:endParaRPr>
          </a:p>
        </p:txBody>
      </p:sp>
      <p:grpSp>
        <p:nvGrpSpPr>
          <p:cNvPr id="21" name="Google Shape;51;p11">
            <a:extLst>
              <a:ext uri="{FF2B5EF4-FFF2-40B4-BE49-F238E27FC236}">
                <a16:creationId xmlns:a16="http://schemas.microsoft.com/office/drawing/2014/main" id="{6FF4059F-BA81-5814-99D4-C1AC5E3B58D3}"/>
              </a:ext>
            </a:extLst>
          </p:cNvPr>
          <p:cNvGrpSpPr/>
          <p:nvPr/>
        </p:nvGrpSpPr>
        <p:grpSpPr>
          <a:xfrm rot="5043882">
            <a:off x="3274170" y="2832009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2" name="Google Shape;52;p11">
              <a:extLst>
                <a:ext uri="{FF2B5EF4-FFF2-40B4-BE49-F238E27FC236}">
                  <a16:creationId xmlns:a16="http://schemas.microsoft.com/office/drawing/2014/main" id="{8ABFE3D1-AC18-BB32-4446-DD378D601757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Google Shape;53;p11">
              <a:extLst>
                <a:ext uri="{FF2B5EF4-FFF2-40B4-BE49-F238E27FC236}">
                  <a16:creationId xmlns:a16="http://schemas.microsoft.com/office/drawing/2014/main" id="{AE51BC3A-6BC1-FF86-2159-B5C492C7560B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4" name="Google Shape;51;p11">
            <a:extLst>
              <a:ext uri="{FF2B5EF4-FFF2-40B4-BE49-F238E27FC236}">
                <a16:creationId xmlns:a16="http://schemas.microsoft.com/office/drawing/2014/main" id="{E6D6A5DB-6979-6CBC-5165-161882FCCCB8}"/>
              </a:ext>
            </a:extLst>
          </p:cNvPr>
          <p:cNvGrpSpPr/>
          <p:nvPr/>
        </p:nvGrpSpPr>
        <p:grpSpPr>
          <a:xfrm rot="5043882">
            <a:off x="3274170" y="3495461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25" name="Google Shape;52;p11">
              <a:extLst>
                <a:ext uri="{FF2B5EF4-FFF2-40B4-BE49-F238E27FC236}">
                  <a16:creationId xmlns:a16="http://schemas.microsoft.com/office/drawing/2014/main" id="{26128D71-7D60-53BA-15BB-7583DF81FD91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Google Shape;53;p11">
              <a:extLst>
                <a:ext uri="{FF2B5EF4-FFF2-40B4-BE49-F238E27FC236}">
                  <a16:creationId xmlns:a16="http://schemas.microsoft.com/office/drawing/2014/main" id="{72ECF459-B3C7-1457-C450-743226569F33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41C0852-B1BC-B9AB-BC97-402032639992}"/>
              </a:ext>
            </a:extLst>
          </p:cNvPr>
          <p:cNvSpPr txBox="1"/>
          <p:nvPr/>
        </p:nvSpPr>
        <p:spPr>
          <a:xfrm>
            <a:off x="3999931" y="3225957"/>
            <a:ext cx="676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avoid misinterpretation due to frustration or anger.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1310D79-52B9-3748-F259-BBEC0C78BC44}"/>
              </a:ext>
            </a:extLst>
          </p:cNvPr>
          <p:cNvSpPr txBox="1"/>
          <p:nvPr/>
        </p:nvSpPr>
        <p:spPr>
          <a:xfrm>
            <a:off x="3999932" y="3873516"/>
            <a:ext cx="69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facilitate the establishment of a personal connection or rapport.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9800937-5647-3BA9-2734-5A946C5967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3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8"/>
    </mc:Choice>
    <mc:Fallback xmlns="">
      <p:transition spd="slow" advTm="72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58C4-706F-5041-BCB9-43C66254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9640898" cy="1329563"/>
          </a:xfrm>
        </p:spPr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Online conversation and discussion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C7335-1251-F444-896E-E0294CB91F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569" y="1694688"/>
            <a:ext cx="11218862" cy="3161359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1F4E79"/>
                </a:solidFill>
                <a:latin typeface="+mj-lt"/>
              </a:rPr>
              <a:t>Online conversation and discussion in the Companion Volume focusses on interlocutors communicating online to handle social exchanges and professional and discursive interaction.</a:t>
            </a:r>
          </a:p>
          <a:p>
            <a:pPr marL="0" indent="0">
              <a:buNone/>
            </a:pPr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1F4E79"/>
                </a:solidFill>
                <a:latin typeface="+mj-lt"/>
              </a:rPr>
              <a:t>Elements of conversation and discussion that have been considered when designing the scales and determining the different levels are:</a:t>
            </a:r>
          </a:p>
          <a:p>
            <a:pPr marL="0" indent="0">
              <a:buNone/>
            </a:pPr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8FE13C-4208-4042-B946-85AA34ED5B76}"/>
              </a:ext>
            </a:extLst>
          </p:cNvPr>
          <p:cNvSpPr txBox="1"/>
          <p:nvPr/>
        </p:nvSpPr>
        <p:spPr>
          <a:xfrm>
            <a:off x="4959927" y="5749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429188-F6BE-1C45-BCE6-A8A4C40C0925}"/>
              </a:ext>
            </a:extLst>
          </p:cNvPr>
          <p:cNvSpPr txBox="1"/>
          <p:nvPr/>
        </p:nvSpPr>
        <p:spPr>
          <a:xfrm>
            <a:off x="767744" y="3590838"/>
            <a:ext cx="51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Simultaneous interaction.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4ABAD-D237-6C4F-9B08-DB16499EC5DA}"/>
              </a:ext>
            </a:extLst>
          </p:cNvPr>
          <p:cNvSpPr txBox="1"/>
          <p:nvPr/>
        </p:nvSpPr>
        <p:spPr>
          <a:xfrm>
            <a:off x="767744" y="4374642"/>
            <a:ext cx="6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Consecutive interaction.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51A9BDD-6B9F-1DB5-0102-1DE8EBCA81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61"/>
    </mc:Choice>
    <mc:Fallback xmlns="">
      <p:transition spd="slow" advTm="97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58C4-706F-5041-BCB9-43C66254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9640898" cy="1329563"/>
          </a:xfrm>
        </p:spPr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Online conversation and discussion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C7335-1251-F444-896E-E0294CB91F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9"/>
            <a:ext cx="11218862" cy="3161359"/>
          </a:xfrm>
        </p:spPr>
        <p:txBody>
          <a:bodyPr/>
          <a:lstStyle/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8FE13C-4208-4042-B946-85AA34ED5B76}"/>
              </a:ext>
            </a:extLst>
          </p:cNvPr>
          <p:cNvSpPr txBox="1"/>
          <p:nvPr/>
        </p:nvSpPr>
        <p:spPr>
          <a:xfrm>
            <a:off x="4959927" y="5749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4ABAD-D237-6C4F-9B08-DB16499EC5DA}"/>
              </a:ext>
            </a:extLst>
          </p:cNvPr>
          <p:cNvSpPr txBox="1"/>
          <p:nvPr/>
        </p:nvSpPr>
        <p:spPr>
          <a:xfrm>
            <a:off x="928165" y="2218680"/>
            <a:ext cx="6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Sustained interaction with one or multiple interlocutors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5F67D0-DDBC-4647-8798-4D9BE717B027}"/>
              </a:ext>
            </a:extLst>
          </p:cNvPr>
          <p:cNvSpPr txBox="1"/>
          <p:nvPr/>
        </p:nvSpPr>
        <p:spPr>
          <a:xfrm>
            <a:off x="928165" y="3173771"/>
            <a:ext cx="6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Writing posts or contributions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D2F14B5-8651-FDEF-5F03-E8FD785ECC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2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41"/>
    </mc:Choice>
    <mc:Fallback xmlns="">
      <p:transition spd="slow" advTm="65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58C4-706F-5041-BCB9-43C66254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9640898" cy="1329563"/>
          </a:xfrm>
        </p:spPr>
        <p:txBody>
          <a:bodyPr>
            <a:normAutofit/>
          </a:bodyPr>
          <a:lstStyle/>
          <a:p>
            <a:r>
              <a:rPr lang="en-GB" sz="3200" b="1" noProof="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Online conversation and discussion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C7335-1251-F444-896E-E0294CB91F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38" y="1989139"/>
            <a:ext cx="11218862" cy="3161359"/>
          </a:xfrm>
        </p:spPr>
        <p:txBody>
          <a:bodyPr/>
          <a:lstStyle/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lvl="1"/>
            <a:endParaRPr lang="en-GB" sz="1800" b="1" dirty="0">
              <a:solidFill>
                <a:srgbClr val="1F4E79"/>
              </a:solidFill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8FE13C-4208-4042-B946-85AA34ED5B76}"/>
              </a:ext>
            </a:extLst>
          </p:cNvPr>
          <p:cNvSpPr txBox="1"/>
          <p:nvPr/>
        </p:nvSpPr>
        <p:spPr>
          <a:xfrm>
            <a:off x="4959927" y="5749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EF3D1D-E99E-FC4A-8054-F2653D9EDDFC}"/>
              </a:ext>
            </a:extLst>
          </p:cNvPr>
          <p:cNvSpPr txBox="1"/>
          <p:nvPr/>
        </p:nvSpPr>
        <p:spPr>
          <a:xfrm>
            <a:off x="767744" y="2505356"/>
            <a:ext cx="6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Responding to posts or contributions of others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779F29-EB00-5F4A-A65E-2A16722F6EFA}"/>
              </a:ext>
            </a:extLst>
          </p:cNvPr>
          <p:cNvSpPr txBox="1"/>
          <p:nvPr/>
        </p:nvSpPr>
        <p:spPr>
          <a:xfrm>
            <a:off x="767744" y="3473826"/>
            <a:ext cx="6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1F4E79"/>
                </a:solidFill>
                <a:latin typeface="+mj-lt"/>
              </a:rPr>
              <a:t>Using symbols and other codes to convey emotions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54182E-E1FE-6C66-905A-69349A1134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4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24"/>
    </mc:Choice>
    <mc:Fallback xmlns="">
      <p:transition spd="slow" advTm="44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1|35.2|25.6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3|19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5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3|2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|23|2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Widescreen</PresentationFormat>
  <Paragraphs>87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Sniglet</vt:lpstr>
      <vt:lpstr>Walter Turncoat</vt:lpstr>
      <vt:lpstr>Office Theme</vt:lpstr>
      <vt:lpstr>Online interaction in the Companion Volume to the Common European Framework of Reference for Languages: Online conversation and discussion </vt:lpstr>
      <vt:lpstr>PowerPoint Presentation</vt:lpstr>
      <vt:lpstr>Online conversation and discussion</vt:lpstr>
      <vt:lpstr>Online conversation and discussion</vt:lpstr>
      <vt:lpstr>Online conversation and discussion</vt:lpstr>
      <vt:lpstr>Online conversation and discussion</vt:lpstr>
      <vt:lpstr>Online conversation and discussion</vt:lpstr>
      <vt:lpstr>Online conversation and discussion</vt:lpstr>
      <vt:lpstr>Online conversation and discussion</vt:lpstr>
      <vt:lpstr>Online conversation and discussion</vt:lpstr>
      <vt:lpstr>If you want to know more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Marie-Therese Baehr</cp:lastModifiedBy>
  <cp:revision>81</cp:revision>
  <dcterms:created xsi:type="dcterms:W3CDTF">2020-01-08T10:10:35Z</dcterms:created>
  <dcterms:modified xsi:type="dcterms:W3CDTF">2024-06-27T10:53:54Z</dcterms:modified>
</cp:coreProperties>
</file>