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99653337-08DE-4521-B3CD-1918C666C449}">
          <p14:sldIdLst>
            <p14:sldId id="256"/>
          </p14:sldIdLst>
        </p14:section>
        <p14:section name="Sekcja bez tytułu" id="{07053234-3A9B-455C-9734-C94167A8C792}">
          <p14:sldIdLst>
            <p14:sldId id="257"/>
            <p14:sldId id="260"/>
            <p14:sldId id="258"/>
            <p14:sldId id="259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  <a:srgbClr val="69C509"/>
    <a:srgbClr val="3C9B00"/>
    <a:srgbClr val="0072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 autoAdjust="0"/>
  </p:normalViewPr>
  <p:slideViewPr>
    <p:cSldViewPr snapToGrid="0">
      <p:cViewPr varScale="1">
        <p:scale>
          <a:sx n="70" d="100"/>
          <a:sy n="70" d="100"/>
        </p:scale>
        <p:origin x="48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F75E8-3157-40D1-91A7-89E5ECBAD759}" type="datetimeFigureOut">
              <a:rPr lang="en-GB" smtClean="0"/>
              <a:t>27/06/2024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A2532C-1669-4BC0-B362-1BA5C990D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6754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29C623-DA96-44C8-AE75-8E5210F0FF01}" type="datetimeFigureOut">
              <a:rPr lang="de-AT" smtClean="0"/>
              <a:t>27.06.2024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7D6DD-DFA2-43CB-AD64-2EC5BC4A30E6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2960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32689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380010" y="4400550"/>
            <a:ext cx="6056416" cy="414968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28003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26487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231354" y="4400550"/>
            <a:ext cx="6422834" cy="4512096"/>
          </a:xfrm>
        </p:spPr>
        <p:txBody>
          <a:bodyPr/>
          <a:lstStyle/>
          <a:p>
            <a:pPr algn="just"/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13512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kern="1200" dirty="0">
              <a:effectLst/>
              <a:latin typeface="Calibri" panose="020F0502020204030204" pitchFamily="34" charset="0"/>
              <a:ea typeface="+mn-ea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52798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87D6DD-DFA2-43CB-AD64-2EC5BC4A30E6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620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9703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EFC3775A-90C1-B595-8DA3-AC401E2CF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654" y="365125"/>
            <a:ext cx="1121812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de-AT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05D9F3C-7070-FAE6-62F5-EADA9519F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654" y="1825625"/>
            <a:ext cx="11218126" cy="40510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A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1CE817-8772-2B09-0E9F-BD6267105D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16" y="5847890"/>
            <a:ext cx="1958447" cy="6681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F4AD3B-8312-B8C4-8CF7-B1EF3FE397EB}"/>
              </a:ext>
            </a:extLst>
          </p:cNvPr>
          <p:cNvSpPr txBox="1"/>
          <p:nvPr userDrawn="1"/>
        </p:nvSpPr>
        <p:spPr>
          <a:xfrm>
            <a:off x="2711491" y="5927225"/>
            <a:ext cx="7613780" cy="588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32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ml.at/companionvolumetoolbox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creativecommons.org/licenses/by-nc-sa/4.0/deed.en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ecml.at/ECML-Programme/Programme2020-2023/Mediationinteachingandassessment/tabid/4305/Default.aspx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rm.coe.int/common-european-framework-of-reference-for-languages-learning-teaching/16809ea0d4" TargetMode="External"/><Relationship Id="rId5" Type="http://schemas.openxmlformats.org/officeDocument/2006/relationships/hyperlink" Target="https://rm.coe.int/1680459f97" TargetMode="External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0971" y="1404258"/>
            <a:ext cx="9711993" cy="2334986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Mediation in the Companion Volume to the Common European Framework of Reference for Languages</a:t>
            </a:r>
            <a:endParaRPr lang="de-AT" sz="4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813" y="596670"/>
            <a:ext cx="11994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>
                <a:solidFill>
                  <a:srgbClr val="69C509"/>
                </a:solidFill>
              </a:rPr>
              <a:t>CEFR Companion Volume implementation toolbox                                                                                                                            </a:t>
            </a:r>
          </a:p>
          <a:p>
            <a:r>
              <a:rPr lang="fr-FR" sz="1200" dirty="0">
                <a:solidFill>
                  <a:srgbClr val="1F4E79"/>
                </a:solidFill>
              </a:rPr>
              <a:t>Implémentation du Volume complémentaire du CECR – Boîte d’outils</a:t>
            </a:r>
          </a:p>
          <a:p>
            <a:r>
              <a:rPr lang="en-GB" sz="1200" b="1" dirty="0">
                <a:solidFill>
                  <a:srgbClr val="69C509"/>
                </a:solidFill>
              </a:rPr>
              <a:t>    </a:t>
            </a:r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DE521002-03F6-EEEA-92A6-84FD2D89D6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8" name="Grafik 10">
            <a:extLst>
              <a:ext uri="{FF2B5EF4-FFF2-40B4-BE49-F238E27FC236}">
                <a16:creationId xmlns:a16="http://schemas.microsoft.com/office/drawing/2014/main" id="{AD09428F-E4B7-6CE1-5E9C-611A9DB9FE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267" y="409756"/>
            <a:ext cx="1026915" cy="66688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00D6882F-9C0D-2089-C251-81EDC647F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813" y="6127232"/>
            <a:ext cx="8315325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© 2023. This work is licensed under an Attribution-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NonCommercial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-</a:t>
            </a:r>
            <a:r>
              <a:rPr kumimoji="0" lang="en-US" altLang="en-US" sz="900" b="0" i="0" u="none" strike="noStrike" cap="none" normalizeH="0" baseline="0" dirty="0" err="1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ShareAlike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International Creative Commons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  <a:hlinkClick r:id="rId7"/>
              </a:rPr>
              <a:t>CC-BY-NC-SA 4.0 License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rgbClr val="464646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 Attribution: Original activity from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Fischer Johann (et al.) </a:t>
            </a: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(2023), </a:t>
            </a:r>
            <a:r>
              <a:rPr kumimoji="0" lang="en-GB" altLang="en-US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CEFR Companion Volume implementation toolbox</a:t>
            </a: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, Council of Europe (European Centre for Modern Languages), Graz, available at </a:t>
            </a: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  <a:hlinkClick r:id="rId8"/>
              </a:rPr>
              <a:t>www.ecml.at/companionvolumetoolbox</a:t>
            </a:r>
            <a:r>
              <a:rPr kumimoji="0" lang="en-GB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.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94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834">
        <p159:morph option="byObject"/>
      </p:transition>
    </mc:Choice>
    <mc:Fallback xmlns="">
      <p:transition spd="slow" advTm="88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B67287-BBDC-4D0A-A25C-EC97308A1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7956" y="422388"/>
            <a:ext cx="9720044" cy="824521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What is Mediation?</a:t>
            </a:r>
            <a:endParaRPr lang="en-GB" sz="36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67C97B7-5DB2-4BC5-A628-54479FDB1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1742" y="1567542"/>
            <a:ext cx="10484758" cy="3608614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en-US" sz="2200" b="1" dirty="0"/>
              <a:t>Mediation (CEFR 2001) – facilitating communication between other language users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Four modes of communication - </a:t>
            </a:r>
            <a:r>
              <a:rPr lang="en-US" sz="2200" kern="1200" dirty="0">
                <a:effectLst/>
                <a:ea typeface="+mn-ea"/>
              </a:rPr>
              <a:t>reception, production, interaction and mediation</a:t>
            </a:r>
            <a:endParaRPr lang="en-US" sz="2200" dirty="0"/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Intermediary role of the language user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Oral and written mediation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Mediation within </a:t>
            </a:r>
            <a:r>
              <a:rPr lang="en-US" sz="2200" kern="1200" dirty="0">
                <a:effectLst/>
                <a:ea typeface="+mn-ea"/>
              </a:rPr>
              <a:t>one language and across languages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</a:rPr>
              <a:t>Mediation and text transformation</a:t>
            </a:r>
            <a:endParaRPr lang="en-US" sz="2200" dirty="0"/>
          </a:p>
        </p:txBody>
      </p:sp>
      <p:pic>
        <p:nvPicPr>
          <p:cNvPr id="15" name="Grafika 14" descr="Opinia klienta kontur">
            <a:extLst>
              <a:ext uri="{FF2B5EF4-FFF2-40B4-BE49-F238E27FC236}">
                <a16:creationId xmlns:a16="http://schemas.microsoft.com/office/drawing/2014/main" id="{D7F08777-5D0A-4E1B-9831-EE25D261A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67750" y="3171827"/>
            <a:ext cx="2118631" cy="2118631"/>
          </a:xfrm>
          <a:prstGeom prst="rect">
            <a:avLst/>
          </a:prstGeom>
        </p:spPr>
      </p:pic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038ABB71-C32B-5FA5-B26E-16ADF140D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631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95"/>
    </mc:Choice>
    <mc:Fallback xmlns="">
      <p:transition spd="slow" advTm="164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B67287-BBDC-4D0A-A25C-EC97308A19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7956" y="422388"/>
            <a:ext cx="9720044" cy="984023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What is Mediation?</a:t>
            </a:r>
            <a:br>
              <a:rPr lang="en-US" sz="3600" dirty="0"/>
            </a:br>
            <a:r>
              <a:rPr lang="en-US" sz="3600" dirty="0"/>
              <a:t>How is it presented in the CEFR Companion Volume?</a:t>
            </a:r>
            <a:endParaRPr lang="en-GB" sz="3600" dirty="0"/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21882FDE-487A-43F2-8DA8-99996ED80A60}"/>
              </a:ext>
            </a:extLst>
          </p:cNvPr>
          <p:cNvSpPr txBox="1">
            <a:spLocks/>
          </p:cNvSpPr>
          <p:nvPr/>
        </p:nvSpPr>
        <p:spPr>
          <a:xfrm>
            <a:off x="947956" y="1864425"/>
            <a:ext cx="10645330" cy="31291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  <a:spcBef>
                <a:spcPts val="600"/>
              </a:spcBef>
            </a:pPr>
            <a:r>
              <a:rPr lang="en-US" sz="2200" b="1" dirty="0"/>
              <a:t>Mediation</a:t>
            </a:r>
            <a:r>
              <a:rPr lang="pl-PL" sz="2200" b="1" dirty="0"/>
              <a:t> (</a:t>
            </a:r>
            <a:r>
              <a:rPr lang="en-US" sz="2200" b="1" dirty="0"/>
              <a:t>CEFR Companion Volume</a:t>
            </a:r>
            <a:r>
              <a:rPr lang="pl-PL" sz="2200" b="1" dirty="0"/>
              <a:t> </a:t>
            </a:r>
            <a:r>
              <a:rPr lang="en-US" sz="2200" b="1" dirty="0"/>
              <a:t>20</a:t>
            </a:r>
            <a:r>
              <a:rPr lang="pl-PL" sz="2200" b="1" dirty="0"/>
              <a:t>20</a:t>
            </a:r>
            <a:r>
              <a:rPr lang="en-US" sz="2200" b="1" dirty="0"/>
              <a:t>)</a:t>
            </a:r>
            <a:r>
              <a:rPr lang="pl-PL" sz="2200" b="1" dirty="0"/>
              <a:t> - t</a:t>
            </a:r>
            <a:r>
              <a:rPr lang="en-GB" sz="2200" b="1" kern="1200" dirty="0">
                <a:effectLst/>
                <a:latin typeface="Calibri" panose="020F0502020204030204" pitchFamily="34" charset="0"/>
                <a:ea typeface="+mn-ea"/>
              </a:rPr>
              <a:t>he </a:t>
            </a:r>
            <a:r>
              <a:rPr lang="pl-PL" sz="2200" b="1" kern="1200" dirty="0">
                <a:effectLst/>
                <a:latin typeface="Calibri" panose="020F0502020204030204" pitchFamily="34" charset="0"/>
                <a:ea typeface="+mn-ea"/>
              </a:rPr>
              <a:t>role of the mediator</a:t>
            </a:r>
            <a:endParaRPr lang="en-US" sz="2200" b="1" dirty="0"/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Creating </a:t>
            </a:r>
            <a:r>
              <a:rPr lang="pl-PL" sz="2200" dirty="0"/>
              <a:t>a </a:t>
            </a:r>
            <a:r>
              <a:rPr lang="en-US" sz="2200" dirty="0"/>
              <a:t>positive, collaborative environment for communication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Collaborating to construct new meaning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Passing information in an appropriate form </a:t>
            </a:r>
          </a:p>
          <a:p>
            <a:pPr marL="342900" indent="-342900" algn="l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Social, cultural, pedagogic or professional context</a:t>
            </a:r>
            <a:endParaRPr lang="en-GB" sz="2200" dirty="0"/>
          </a:p>
        </p:txBody>
      </p:sp>
      <p:pic>
        <p:nvPicPr>
          <p:cNvPr id="13" name="Grafika 12" descr="Grupowa burza mózgów kontur">
            <a:extLst>
              <a:ext uri="{FF2B5EF4-FFF2-40B4-BE49-F238E27FC236}">
                <a16:creationId xmlns:a16="http://schemas.microsoft.com/office/drawing/2014/main" id="{B07B979E-AEE0-4E85-8184-9514643C76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15273" y="3200399"/>
            <a:ext cx="2381251" cy="2381251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543378C4-8C0A-93F2-9BA4-E9CD53751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8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06"/>
    </mc:Choice>
    <mc:Fallback xmlns="">
      <p:transition spd="slow" advTm="74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973066-59D9-44C3-A6A4-E06127AAA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53143"/>
            <a:ext cx="9144000" cy="947057"/>
          </a:xfrm>
        </p:spPr>
        <p:txBody>
          <a:bodyPr>
            <a:normAutofit/>
          </a:bodyPr>
          <a:lstStyle/>
          <a:p>
            <a:pPr algn="l"/>
            <a:r>
              <a:rPr lang="en-GB" sz="3600" dirty="0"/>
              <a:t>Mediation activities and strategies</a:t>
            </a:r>
            <a:endParaRPr lang="en-GB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CDE36E1-8FEA-494D-A3F7-6D79B0126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377395"/>
            <a:ext cx="3848100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ACTIVITIES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Mediating a text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Mediating concepts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Mediating communication</a:t>
            </a:r>
          </a:p>
          <a:p>
            <a:endParaRPr lang="en-GB" dirty="0"/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7711428A-105E-41D7-8646-BA4EB04A02A2}"/>
              </a:ext>
            </a:extLst>
          </p:cNvPr>
          <p:cNvSpPr txBox="1">
            <a:spLocks/>
          </p:cNvSpPr>
          <p:nvPr/>
        </p:nvSpPr>
        <p:spPr>
          <a:xfrm>
            <a:off x="6095999" y="2377395"/>
            <a:ext cx="4958444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STRATEGIES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Strategies to explain a new concept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Strategies to simplify a text</a:t>
            </a:r>
          </a:p>
          <a:p>
            <a:endParaRPr lang="en-GB" dirty="0"/>
          </a:p>
        </p:txBody>
      </p:sp>
      <p:pic>
        <p:nvPicPr>
          <p:cNvPr id="22" name="Grafika 21" descr="Głowa z kołami zębatymi kontur">
            <a:extLst>
              <a:ext uri="{FF2B5EF4-FFF2-40B4-BE49-F238E27FC236}">
                <a16:creationId xmlns:a16="http://schemas.microsoft.com/office/drawing/2014/main" id="{F3AE0382-0E67-4321-9552-5E8DFC64E4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40522" y="928687"/>
            <a:ext cx="1343025" cy="1343025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194B542-928F-9472-999E-BCDAB8302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2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952"/>
    </mc:Choice>
    <mc:Fallback xmlns="">
      <p:transition spd="slow" advTm="172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75C222-E167-43FF-BB79-979AC21AF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8165" y="1348866"/>
            <a:ext cx="9144000" cy="722766"/>
          </a:xfrm>
        </p:spPr>
        <p:txBody>
          <a:bodyPr>
            <a:normAutofit/>
          </a:bodyPr>
          <a:lstStyle/>
          <a:p>
            <a:r>
              <a:rPr lang="en-US" sz="3600" dirty="0"/>
              <a:t>Mediation and other modes of communication</a:t>
            </a:r>
            <a:endParaRPr lang="en-GB" sz="3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2879E74-FF61-DAFC-0CC4-F17D6DD6C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10" name="Podtytuł 2">
            <a:extLst>
              <a:ext uri="{FF2B5EF4-FFF2-40B4-BE49-F238E27FC236}">
                <a16:creationId xmlns:a16="http://schemas.microsoft.com/office/drawing/2014/main" id="{6DA474DB-9435-4AA3-A793-B68CCBDA2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081977"/>
            <a:ext cx="9144000" cy="365805"/>
          </a:xfrm>
        </p:spPr>
        <p:txBody>
          <a:bodyPr/>
          <a:lstStyle/>
          <a:p>
            <a:r>
              <a:rPr lang="en-GB" sz="1400" dirty="0"/>
              <a:t>Fig. 1 Provisional versions of the CEFR 1996 and 1998; CEFR Companion Volume 20</a:t>
            </a:r>
            <a:r>
              <a:rPr lang="pl-PL" sz="1400" dirty="0"/>
              <a:t>20</a:t>
            </a:r>
            <a:r>
              <a:rPr lang="de-DE" sz="1400" dirty="0"/>
              <a:t>: 34.</a:t>
            </a:r>
            <a:r>
              <a:rPr lang="en-GB" sz="1400" dirty="0"/>
              <a:t> </a:t>
            </a:r>
          </a:p>
          <a:p>
            <a:endParaRPr lang="en-GB" dirty="0"/>
          </a:p>
        </p:txBody>
      </p:sp>
      <p:pic>
        <p:nvPicPr>
          <p:cNvPr id="12" name="Obraz 8" descr="Obraz zawierający zewnętrzne, jazda na nartach, linia, zdjęcie&#10;&#10;Opis wygenerowany automatycznie">
            <a:extLst>
              <a:ext uri="{FF2B5EF4-FFF2-40B4-BE49-F238E27FC236}">
                <a16:creationId xmlns:a16="http://schemas.microsoft.com/office/drawing/2014/main" id="{FB045E9B-9A3B-4C52-8DA6-A4B9F7F049D0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27" y="2561030"/>
            <a:ext cx="7675418" cy="229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8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32"/>
    </mc:Choice>
    <mc:Fallback xmlns="">
      <p:transition spd="slow" advTm="109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75C222-E167-43FF-BB79-979AC21AF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954" y="1122363"/>
            <a:ext cx="9672507" cy="722766"/>
          </a:xfrm>
        </p:spPr>
        <p:txBody>
          <a:bodyPr>
            <a:normAutofit/>
          </a:bodyPr>
          <a:lstStyle/>
          <a:p>
            <a:pPr algn="l"/>
            <a:r>
              <a:rPr lang="en-GB" sz="3600" dirty="0"/>
              <a:t>Bibliography</a:t>
            </a:r>
            <a:r>
              <a:rPr lang="pl-PL" sz="3600" dirty="0"/>
              <a:t>:</a:t>
            </a:r>
            <a:endParaRPr lang="en-GB" sz="3600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FDA701E-DDB0-41DD-A61B-1B0E29DD9FAE}"/>
              </a:ext>
            </a:extLst>
          </p:cNvPr>
          <p:cNvSpPr txBox="1"/>
          <p:nvPr/>
        </p:nvSpPr>
        <p:spPr>
          <a:xfrm>
            <a:off x="652069" y="2313053"/>
            <a:ext cx="10714432" cy="2802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</a:pPr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Council of Europe (2001)</a:t>
            </a:r>
            <a:r>
              <a:rPr lang="en-GB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Common European Framework of Reference for Languages: Learning, Teaching, Assessment.</a:t>
            </a:r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Cambridge: Cambridge University Press. </a:t>
            </a:r>
            <a:r>
              <a:rPr lang="en-GB" b="1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https://rm.coe.int/1680459f97</a:t>
            </a:r>
            <a:endParaRPr lang="pl-PL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</a:pPr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Council of Europe (20</a:t>
            </a:r>
            <a:r>
              <a:rPr lang="pl-PL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r>
              <a:rPr lang="en-GB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Common European Framework of Reference for Languages: Learning, Teaching, Assessment. Companion volume.</a:t>
            </a:r>
            <a:r>
              <a:rPr lang="en-GB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Strasbourg: Council of Europe Publishing. </a:t>
            </a:r>
            <a:r>
              <a:rPr lang="pl-PL" b="1" u="sng" dirty="0"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https://rm.coe.int/common-european-framework-of-reference-for-languages-learning-teaching/16809ea0d4</a:t>
            </a:r>
            <a:endParaRPr lang="pl-PL" b="1" u="sng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</a:pPr>
            <a:r>
              <a:rPr lang="pl-PL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METLA Project. </a:t>
            </a:r>
            <a:r>
              <a:rPr lang="pl-PL" b="1" dirty="0"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www.ecml.at/mediation</a:t>
            </a:r>
            <a:endParaRPr lang="pl-PL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375"/>
              </a:spcBef>
              <a:spcAft>
                <a:spcPts val="375"/>
              </a:spcAft>
            </a:pPr>
            <a:endParaRPr lang="pl-PL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18BEC01-DA16-79E6-27C5-7C333E34A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7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16"/>
    </mc:Choice>
    <mc:Fallback xmlns="">
      <p:transition spd="slow" advTm="26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339</Words>
  <Application>Microsoft Office PowerPoint</Application>
  <PresentationFormat>Widescreen</PresentationFormat>
  <Paragraphs>38</Paragraphs>
  <Slides>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Mediation in the Companion Volume to the Common European Framework of Reference for Languages</vt:lpstr>
      <vt:lpstr>What is Mediation?</vt:lpstr>
      <vt:lpstr>What is Mediation? How is it presented in the CEFR Companion Volume?</vt:lpstr>
      <vt:lpstr>Mediation activities and strategies</vt:lpstr>
      <vt:lpstr>Mediation and other modes of communication</vt:lpstr>
      <vt:lpstr>Bibliography: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Christian Friedrich</dc:creator>
  <cp:lastModifiedBy>Marie-Therese Baehr</cp:lastModifiedBy>
  <cp:revision>83</cp:revision>
  <dcterms:created xsi:type="dcterms:W3CDTF">2020-01-08T10:10:35Z</dcterms:created>
  <dcterms:modified xsi:type="dcterms:W3CDTF">2024-06-27T12:54:00Z</dcterms:modified>
</cp:coreProperties>
</file>