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713" r:id="rId3"/>
    <p:sldMasterId id="2147483735" r:id="rId4"/>
    <p:sldMasterId id="2147483755" r:id="rId5"/>
    <p:sldMasterId id="2147483774" r:id="rId6"/>
    <p:sldMasterId id="2147483808" r:id="rId7"/>
    <p:sldMasterId id="2147483825" r:id="rId8"/>
    <p:sldMasterId id="2147483843" r:id="rId9"/>
    <p:sldMasterId id="2147483848" r:id="rId10"/>
    <p:sldMasterId id="2147483854" r:id="rId11"/>
    <p:sldMasterId id="2147483863" r:id="rId12"/>
    <p:sldMasterId id="2147483873" r:id="rId13"/>
  </p:sldMasterIdLst>
  <p:notesMasterIdLst>
    <p:notesMasterId r:id="rId18"/>
  </p:notesMasterIdLst>
  <p:handoutMasterIdLst>
    <p:handoutMasterId r:id="rId19"/>
  </p:handoutMasterIdLst>
  <p:sldIdLst>
    <p:sldId id="813" r:id="rId14"/>
    <p:sldId id="773" r:id="rId15"/>
    <p:sldId id="774" r:id="rId16"/>
    <p:sldId id="775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livensky" initials="SS" lastIdx="1" clrIdx="0">
    <p:extLst>
      <p:ext uri="{19B8F6BF-5375-455C-9EA6-DF929625EA0E}">
        <p15:presenceInfo xmlns:p15="http://schemas.microsoft.com/office/powerpoint/2012/main" userId="S-1-5-21-33062322-1650967225-3478506067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D4"/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2221" autoAdjust="0"/>
  </p:normalViewPr>
  <p:slideViewPr>
    <p:cSldViewPr>
      <p:cViewPr varScale="1">
        <p:scale>
          <a:sx n="76" d="100"/>
          <a:sy n="76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4"/>
    </p:cViewPr>
  </p:sorterViewPr>
  <p:notesViewPr>
    <p:cSldViewPr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pPr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14.01.2019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441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0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274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24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2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7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7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37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33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6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1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5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49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6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2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23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2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4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42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7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2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22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9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2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7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82190"/>
            <a:ext cx="1505594" cy="1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977C1A-B32D-4C86-9221-16DB24A214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2513CA-B9B3-4310-B44B-64E658E63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92EBE04-8051-44FD-AEE5-A191D2EA00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de-DE" altLang="de-DE"/>
              <a:t>ICT</a:t>
            </a:r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en-US" altLang="de-DE"/>
              <a:t>	European Centre for Modern Languages and European Commission cooperation on</a:t>
            </a:r>
            <a:br>
              <a:rPr lang="en-US" altLang="de-DE"/>
            </a:br>
            <a:r>
              <a:rPr lang="en-US" altLang="de-DE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://www.ecml.at/Thematicareas/Thematicareas-Overview/tabid/1763/language/en-GB/Default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52" t="15251" r="37892" b="54790"/>
          <a:stretch/>
        </p:blipFill>
        <p:spPr>
          <a:xfrm>
            <a:off x="2087724" y="242861"/>
            <a:ext cx="3816424" cy="167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75" t="90319" r="51575" b="4641"/>
          <a:stretch/>
        </p:blipFill>
        <p:spPr>
          <a:xfrm>
            <a:off x="3131840" y="2005389"/>
            <a:ext cx="1908212" cy="381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2852936"/>
            <a:ext cx="6192688" cy="22322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ECML</a:t>
            </a:r>
            <a:endParaRPr lang="de-AT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2199" b="8127"/>
          <a:stretch/>
        </p:blipFill>
        <p:spPr>
          <a:xfrm>
            <a:off x="1619672" y="1480324"/>
            <a:ext cx="4741212" cy="342149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0648"/>
            <a:ext cx="7632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7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Inspiring innovation in language education: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7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changing contexts, evolving competences</a:t>
            </a:r>
            <a:endParaRPr lang="fr-FR" altLang="de-DE" sz="27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901817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+mn-lt"/>
              </a:rPr>
              <a:t>Our vision</a:t>
            </a: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Europe committed to linguistic and cultural diversity, where the key role of quality language education in achieving intercultural dialogue, democratic citizenship and social cohesion is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recognised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supported</a:t>
            </a:r>
            <a:r>
              <a:rPr lang="en-US" sz="1500" b="1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5459669" cy="43924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832648" cy="7921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92D050"/>
                </a:solidFill>
                <a:ea typeface="+mn-ea"/>
                <a:cs typeface="+mn-cs"/>
              </a:rPr>
              <a:t>ECML </a:t>
            </a:r>
            <a:r>
              <a:rPr lang="es-ES" sz="3600" b="1" dirty="0" err="1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4"/>
              </a:rPr>
              <a:t>Thematic</a:t>
            </a:r>
            <a:r>
              <a:rPr lang="es-ES" sz="3600" b="1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4"/>
              </a:rPr>
              <a:t> </a:t>
            </a:r>
            <a:r>
              <a:rPr lang="es-ES" sz="3600" b="1" dirty="0" err="1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4"/>
              </a:rPr>
              <a:t>Areas</a:t>
            </a:r>
            <a:endParaRPr lang="es-ES" sz="3600" b="1" dirty="0">
              <a:solidFill>
                <a:srgbClr val="1F497D">
                  <a:lumMod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47501" cy="587152"/>
          </a:xfrm>
        </p:spPr>
        <p:txBody>
          <a:bodyPr/>
          <a:lstStyle/>
          <a:p>
            <a:r>
              <a:rPr lang="en-GB" b="1" dirty="0"/>
              <a:t>What makes the ECML unique?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1835"/>
            <a:ext cx="6447501" cy="158417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At the interface of research, policy and practice; working at multiple levels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Tapping into cutting-edge knowledge and expertise from across its 33 member states and beyond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Underpinned by processes of democratic dialogue and negotiation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8000" y="3101619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b="1" dirty="0"/>
              <a:t>What makes our projects unique?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762019"/>
            <a:ext cx="6728296" cy="1461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Ø"/>
            </a:pPr>
            <a:r>
              <a:rPr lang="en-GB" sz="6000" dirty="0"/>
              <a:t>Research-informed but focused on practice with clearly-defined target groups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en-GB" sz="6000" dirty="0"/>
              <a:t>Relevance and adaptability of outputs to different contexts strengthened and enriched through discussion with experts and wider stakeholders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en-GB" sz="6000" dirty="0"/>
              <a:t>Bilingual </a:t>
            </a:r>
          </a:p>
          <a:p>
            <a:pPr fontAlgn="auto"/>
            <a:endParaRPr lang="en-GB" sz="4000" dirty="0"/>
          </a:p>
          <a:p>
            <a:pPr fontAlgn="auto"/>
            <a:endParaRPr lang="en-GB" dirty="0"/>
          </a:p>
          <a:p>
            <a:pPr fontAlgn="auto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27944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The only pan-European platform of its kind: a truly intercultural learning organisation </a:t>
            </a:r>
          </a:p>
        </p:txBody>
      </p:sp>
    </p:spTree>
    <p:extLst>
      <p:ext uri="{BB962C8B-B14F-4D97-AF65-F5344CB8AC3E}">
        <p14:creationId xmlns:p14="http://schemas.microsoft.com/office/powerpoint/2010/main" val="35664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Arial</vt:lpstr>
      <vt:lpstr>Calibri</vt:lpstr>
      <vt:lpstr>Century Gothic</vt:lpstr>
      <vt:lpstr>Trebuchet MS</vt:lpstr>
      <vt:lpstr>Wingdings</vt:lpstr>
      <vt:lpstr>Wingdings 3</vt:lpstr>
      <vt:lpstr>7_Office Theme</vt:lpstr>
      <vt:lpstr>2_Office Theme</vt:lpstr>
      <vt:lpstr>ECML1</vt:lpstr>
      <vt:lpstr>3_Office Theme</vt:lpstr>
      <vt:lpstr>6_Office Theme</vt:lpstr>
      <vt:lpstr>4_Office Theme</vt:lpstr>
      <vt:lpstr>1_Office Theme</vt:lpstr>
      <vt:lpstr>5_Office Theme</vt:lpstr>
      <vt:lpstr>8_Office Theme</vt:lpstr>
      <vt:lpstr>Facet</vt:lpstr>
      <vt:lpstr>1_Facet</vt:lpstr>
      <vt:lpstr>3_Facet</vt:lpstr>
      <vt:lpstr>5_Facet</vt:lpstr>
      <vt:lpstr>PowerPoint Presentation</vt:lpstr>
      <vt:lpstr>PowerPoint Presentation</vt:lpstr>
      <vt:lpstr>ECML Thematic Areas</vt:lpstr>
      <vt:lpstr>What makes the ECML unique? 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Susanna Slivensky</cp:lastModifiedBy>
  <cp:revision>972</cp:revision>
  <cp:lastPrinted>2019-01-14T10:51:21Z</cp:lastPrinted>
  <dcterms:created xsi:type="dcterms:W3CDTF">2011-11-11T11:03:57Z</dcterms:created>
  <dcterms:modified xsi:type="dcterms:W3CDTF">2019-01-14T10:51:29Z</dcterms:modified>
</cp:coreProperties>
</file>