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2" r:id="rId2"/>
  </p:sldMasterIdLst>
  <p:notesMasterIdLst>
    <p:notesMasterId r:id="rId15"/>
  </p:notesMasterIdLst>
  <p:handoutMasterIdLst>
    <p:handoutMasterId r:id="rId16"/>
  </p:handoutMasterIdLst>
  <p:sldIdLst>
    <p:sldId id="256" r:id="rId3"/>
    <p:sldId id="272" r:id="rId4"/>
    <p:sldId id="257" r:id="rId5"/>
    <p:sldId id="262" r:id="rId6"/>
    <p:sldId id="279" r:id="rId7"/>
    <p:sldId id="273" r:id="rId8"/>
    <p:sldId id="275" r:id="rId9"/>
    <p:sldId id="276" r:id="rId10"/>
    <p:sldId id="277" r:id="rId11"/>
    <p:sldId id="278" r:id="rId12"/>
    <p:sldId id="264" r:id="rId13"/>
    <p:sldId id="282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C4BE23B-EA10-C84D-6726-A6B3F765DA32}" name="Marisa Cavalli" initials="MRC" userId="Marisa Cavalli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E79"/>
    <a:srgbClr val="69C509"/>
    <a:srgbClr val="3C9B00"/>
    <a:srgbClr val="0072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4" autoAdjust="0"/>
    <p:restoredTop sz="94660"/>
  </p:normalViewPr>
  <p:slideViewPr>
    <p:cSldViewPr snapToGrid="0">
      <p:cViewPr varScale="1">
        <p:scale>
          <a:sx n="64" d="100"/>
          <a:sy n="64" d="100"/>
        </p:scale>
        <p:origin x="48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082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8/10/relationships/authors" Target="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9F75E8-3157-40D1-91A7-89E5ECBAD759}" type="datetimeFigureOut">
              <a:rPr lang="en-GB" smtClean="0"/>
              <a:t>12/01/2025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A2532C-1669-4BC0-B362-1BA5C990DCB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6754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29C623-DA96-44C8-AE75-8E5210F0FF01}" type="datetimeFigureOut">
              <a:rPr lang="de-AT" smtClean="0"/>
              <a:t>12.01.2025</a:t>
            </a:fld>
            <a:endParaRPr lang="de-A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7D6DD-DFA2-43CB-AD64-2EC5BC4A30E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2960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7D6DD-DFA2-43CB-AD64-2EC5BC4A30E6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32689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69703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62B60E-6398-4BF2-99E0-4F6FEC3730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654" y="365125"/>
            <a:ext cx="11218126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D392025-DA80-4A7B-8B7D-91AB9189518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90538" y="1989138"/>
            <a:ext cx="11218862" cy="3621087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9966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7CEF9E-739F-479A-88FF-406B976D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54" y="365125"/>
            <a:ext cx="11218126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8EFE50B-7C7C-4DF4-AE05-0FEACFD4F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654" y="1825625"/>
            <a:ext cx="11218126" cy="405106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ACBC6-AFE4-4EA9-A032-D74003768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0BBF5-6E72-4E8C-BE55-14BA2B23BCD2}" type="datetimeFigureOut">
              <a:rPr lang="de-DE" smtClean="0"/>
              <a:t>12.01.2025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5E96894-4B8D-482F-97A6-3A24943B1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73BB609-F3DA-4FC9-A3A4-CA5302B44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B5ED3-B125-42CE-A61E-48765D752D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1308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8858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62B60E-6398-4BF2-99E0-4F6FEC3730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654" y="365125"/>
            <a:ext cx="11218126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D392025-DA80-4A7B-8B7D-91AB9189518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90538" y="1989138"/>
            <a:ext cx="11218862" cy="3621087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8879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7CEF9E-739F-479A-88FF-406B976D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54" y="365125"/>
            <a:ext cx="11218126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8EFE50B-7C7C-4DF4-AE05-0FEACFD4F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654" y="1825625"/>
            <a:ext cx="11218126" cy="405106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ACBC6-AFE4-4EA9-A032-D74003768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0BBF5-6E72-4E8C-BE55-14BA2B23BCD2}" type="datetimeFigureOut">
              <a:rPr lang="de-DE" smtClean="0"/>
              <a:t>12.01.2025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5E96894-4B8D-482F-97A6-3A24943B1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73BB609-F3DA-4FC9-A3A4-CA5302B44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B5ED3-B125-42CE-A61E-48765D752D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460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cml.at/companionvolumetoolbox" TargetMode="External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creativecommons.org/licenses/by-nc-sa/4.0/deed.fr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cml.at/companionvolumetoolbox" TargetMode="External"/><Relationship Id="rId3" Type="http://schemas.openxmlformats.org/officeDocument/2006/relationships/slideLayout" Target="../slideLayouts/slideLayout6.xml"/><Relationship Id="rId7" Type="http://schemas.openxmlformats.org/officeDocument/2006/relationships/hyperlink" Target="https://creativecommons.org/licenses/by-nc-sa/4.0/deed.fr" TargetMode="Externa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3468B5E-1024-EE38-B425-56FC692CB69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495" y="5900683"/>
            <a:ext cx="1958447" cy="668161"/>
          </a:xfrm>
          <a:prstGeom prst="rect">
            <a:avLst/>
          </a:prstGeom>
        </p:spPr>
      </p:pic>
      <p:pic>
        <p:nvPicPr>
          <p:cNvPr id="18" name="Grafik 10">
            <a:extLst>
              <a:ext uri="{FF2B5EF4-FFF2-40B4-BE49-F238E27FC236}">
                <a16:creationId xmlns:a16="http://schemas.microsoft.com/office/drawing/2014/main" id="{64A440F5-FB0A-A038-48BD-9115436D914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16" y="5940989"/>
            <a:ext cx="1026915" cy="666881"/>
          </a:xfrm>
          <a:prstGeom prst="rect">
            <a:avLst/>
          </a:prstGeom>
        </p:spPr>
      </p:pic>
      <p:sp>
        <p:nvSpPr>
          <p:cNvPr id="19" name="TextBox 7">
            <a:extLst>
              <a:ext uri="{FF2B5EF4-FFF2-40B4-BE49-F238E27FC236}">
                <a16:creationId xmlns:a16="http://schemas.microsoft.com/office/drawing/2014/main" id="{271851C4-0AFF-0654-B94E-97E806F07F02}"/>
              </a:ext>
            </a:extLst>
          </p:cNvPr>
          <p:cNvSpPr txBox="1"/>
          <p:nvPr userDrawn="1"/>
        </p:nvSpPr>
        <p:spPr>
          <a:xfrm>
            <a:off x="2731370" y="5980018"/>
            <a:ext cx="7613780" cy="588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A0792CA-7EB0-E970-EDDA-283244F00810}"/>
              </a:ext>
            </a:extLst>
          </p:cNvPr>
          <p:cNvCxnSpPr/>
          <p:nvPr userDrawn="1"/>
        </p:nvCxnSpPr>
        <p:spPr>
          <a:xfrm>
            <a:off x="776257" y="9912806"/>
            <a:ext cx="4221480" cy="57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5AA08770-30B0-9D59-E0B0-1088F7448D2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33731" y="5991763"/>
            <a:ext cx="626134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464646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© 2023. 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Cette œuvre est soumise à la licence internationale </a:t>
            </a:r>
            <a:r>
              <a:rPr kumimoji="0" lang="fr-FR" sz="900" b="0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Attribution – Pas d’Utilisation Commerciale – Partage dans les Mêmes Conditions 4.0 International Creative Commons CC BY-NC-SA 4.0).</a:t>
            </a:r>
            <a:r>
              <a:rPr kumimoji="0" lang="fr-FR" sz="900" b="0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Attribution : Activité originale provenant de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Fischer Johann (</a:t>
            </a:r>
            <a:r>
              <a:rPr kumimoji="0" lang="fr-FR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et al.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), </a:t>
            </a:r>
            <a:r>
              <a:rPr kumimoji="0" lang="fr-FR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Boîte à outils pour la mise en œuvre du Volume complémentaire du CECR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, Conseil de l'Europe (Centre européen pour les langues vivantes), 2023, </a:t>
            </a:r>
            <a:r>
              <a:rPr kumimoji="0" lang="fr-FR" sz="900" b="0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www.ecml.at/companionvolumetoolbox</a:t>
            </a:r>
            <a:r>
              <a:rPr kumimoji="0" lang="en-GB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32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3468B5E-1024-EE38-B425-56FC692CB69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616" y="5900683"/>
            <a:ext cx="1958447" cy="668161"/>
          </a:xfrm>
          <a:prstGeom prst="rect">
            <a:avLst/>
          </a:prstGeom>
        </p:spPr>
      </p:pic>
      <p:pic>
        <p:nvPicPr>
          <p:cNvPr id="7" name="Grafik 10">
            <a:extLst>
              <a:ext uri="{FF2B5EF4-FFF2-40B4-BE49-F238E27FC236}">
                <a16:creationId xmlns:a16="http://schemas.microsoft.com/office/drawing/2014/main" id="{64A440F5-FB0A-A038-48BD-9115436D914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37" y="5940989"/>
            <a:ext cx="1026915" cy="6668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1851C4-0AFF-0654-B94E-97E806F07F02}"/>
              </a:ext>
            </a:extLst>
          </p:cNvPr>
          <p:cNvSpPr txBox="1"/>
          <p:nvPr userDrawn="1"/>
        </p:nvSpPr>
        <p:spPr>
          <a:xfrm>
            <a:off x="2711491" y="5980018"/>
            <a:ext cx="7613780" cy="588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A0792CA-7EB0-E970-EDDA-283244F00810}"/>
              </a:ext>
            </a:extLst>
          </p:cNvPr>
          <p:cNvCxnSpPr/>
          <p:nvPr userDrawn="1"/>
        </p:nvCxnSpPr>
        <p:spPr>
          <a:xfrm>
            <a:off x="756378" y="8233093"/>
            <a:ext cx="4221480" cy="57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5AA08770-30B0-9D59-E0B0-1088F7448D2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13852" y="5991763"/>
            <a:ext cx="626134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464646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© 2023. 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Cette œuvre est soumise à la licence internationale </a:t>
            </a:r>
            <a:r>
              <a:rPr kumimoji="0" lang="fr-FR" sz="900" b="0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Attribution – Pas d’Utilisation Commerciale – Partage dans les Mêmes Conditions 4.0 International Creative Commons CC BY-NC-SA 4.0).</a:t>
            </a:r>
            <a:r>
              <a:rPr kumimoji="0" lang="fr-FR" sz="900" b="0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Attribution : Activité originale provenant de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Fischer Johann (</a:t>
            </a:r>
            <a:r>
              <a:rPr kumimoji="0" lang="fr-FR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et al.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), </a:t>
            </a:r>
            <a:r>
              <a:rPr kumimoji="0" lang="fr-FR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Boîte à outils pour la mise en œuvre du Volume complémentaire du CECR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, Conseil de l'Europe (Centre européen pour les langues vivantes), 2023, </a:t>
            </a:r>
            <a:r>
              <a:rPr kumimoji="0" lang="fr-FR" sz="900" b="0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www.ecml.at/companionvolumetoolbox</a:t>
            </a:r>
            <a:r>
              <a:rPr kumimoji="0" lang="en-GB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380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13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hyperlink" Target="https://rm.coe.int/cadre-europeen-commun-de-reference-pour-les-langues-apprendre-enseigne/1680a4e270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306270"/>
            <a:ext cx="9144000" cy="1977676"/>
          </a:xfrm>
        </p:spPr>
        <p:txBody>
          <a:bodyPr>
            <a:normAutofit fontScale="90000"/>
          </a:bodyPr>
          <a:lstStyle/>
          <a:p>
            <a:r>
              <a:rPr lang="fr-FR" sz="4800" dirty="0">
                <a:solidFill>
                  <a:schemeClr val="accent5">
                    <a:lumMod val="50000"/>
                  </a:schemeClr>
                </a:solidFill>
              </a:rPr>
              <a:t>Les quatre modes de communication et les quatre compétences linguistiques</a:t>
            </a:r>
            <a:r>
              <a:rPr lang="en-GB" sz="4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FR" sz="4800" dirty="0">
                <a:solidFill>
                  <a:schemeClr val="accent5">
                    <a:lumMod val="50000"/>
                  </a:schemeClr>
                </a:solidFill>
              </a:rPr>
              <a:t>– introduction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3818" y="102686"/>
            <a:ext cx="11994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rgbClr val="69C509"/>
                </a:solidFill>
              </a:rPr>
              <a:t>CEFR Companion Volume implementation toolbox                                                                                                                            </a:t>
            </a:r>
          </a:p>
          <a:p>
            <a:r>
              <a:rPr lang="fr-FR" sz="1200">
                <a:solidFill>
                  <a:srgbClr val="1F4E79"/>
                </a:solidFill>
              </a:rPr>
              <a:t>Boîte à outils pour la mise en œuvre volume complémentaire du CECR</a:t>
            </a:r>
          </a:p>
          <a:p>
            <a:r>
              <a:rPr lang="en-GB" sz="1200" b="1">
                <a:solidFill>
                  <a:srgbClr val="69C509"/>
                </a:solidFill>
              </a:rPr>
              <a:t>   </a:t>
            </a:r>
            <a:endParaRPr lang="en-GB" sz="1200" b="1" dirty="0">
              <a:solidFill>
                <a:srgbClr val="69C509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AE45119-E473-4E37-B779-642BB8BB72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99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44"/>
    </mc:Choice>
    <mc:Fallback xmlns="">
      <p:transition spd="slow" advTm="8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905ACA-4347-4588-8545-CC0B5C954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quatre modes de communication et </a:t>
            </a:r>
            <a:br>
              <a:rPr lang="fr-FR" dirty="0"/>
            </a:br>
            <a:r>
              <a:rPr lang="fr-FR" dirty="0"/>
              <a:t>le rôle de l’apprenant</a:t>
            </a: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589" y="1863623"/>
            <a:ext cx="7010760" cy="3975304"/>
          </a:xfrm>
        </p:spPr>
      </p:pic>
      <p:sp>
        <p:nvSpPr>
          <p:cNvPr id="6" name="Textfeld 1">
            <a:extLst>
              <a:ext uri="{FF2B5EF4-FFF2-40B4-BE49-F238E27FC236}">
                <a16:creationId xmlns:a16="http://schemas.microsoft.com/office/drawing/2014/main" id="{EBAE1392-1557-4D72-A2DC-4E4755BF1B02}"/>
              </a:ext>
            </a:extLst>
          </p:cNvPr>
          <p:cNvSpPr txBox="1"/>
          <p:nvPr/>
        </p:nvSpPr>
        <p:spPr>
          <a:xfrm>
            <a:off x="9752863" y="4688989"/>
            <a:ext cx="231324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sz="1600" dirty="0">
                <a:solidFill>
                  <a:prstClr val="black"/>
                </a:solidFill>
              </a:rPr>
              <a:t>voir : Fasoglio / </a:t>
            </a:r>
            <a:r>
              <a:rPr lang="fr-FR" sz="1600" dirty="0" err="1">
                <a:solidFill>
                  <a:prstClr val="black"/>
                </a:solidFill>
              </a:rPr>
              <a:t>Leunissen</a:t>
            </a:r>
            <a:r>
              <a:rPr lang="fr-FR" sz="1600" dirty="0">
                <a:solidFill>
                  <a:prstClr val="black"/>
                </a:solidFill>
              </a:rPr>
              <a:t> </a:t>
            </a:r>
          </a:p>
          <a:p>
            <a:pPr lvl="0">
              <a:defRPr/>
            </a:pPr>
            <a:r>
              <a:rPr lang="fr-FR" sz="1600" dirty="0">
                <a:solidFill>
                  <a:prstClr val="black"/>
                </a:solidFill>
              </a:rPr>
              <a:t>(2023).</a:t>
            </a:r>
            <a:endParaRPr kumimoji="0" lang="fr-FR" sz="16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850F7FD-C8FE-42A6-BE6D-4547B6BBA3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95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8705"/>
    </mc:Choice>
    <mc:Fallback xmlns="">
      <p:transition advTm="28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905ACA-4347-4588-8545-CC0B5C954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quatre modes de communication et </a:t>
            </a:r>
            <a:br>
              <a:rPr lang="fr-FR" dirty="0"/>
            </a:br>
            <a:r>
              <a:rPr lang="fr-FR" dirty="0"/>
              <a:t>les quatre compétences linguistiques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81A6CA-1B5D-4E3B-A265-6D13C659C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fr-FR" dirty="0"/>
              <a:t>Quel est le rapport entre les quatre modes de communication et les quatre compétences linguistiques ?</a:t>
            </a:r>
            <a:endParaRPr lang="en-GB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fr-FR" dirty="0"/>
              <a:t>Les </a:t>
            </a:r>
            <a:r>
              <a:rPr lang="fr-FR" b="1" dirty="0"/>
              <a:t>quatre compétences linguistiques </a:t>
            </a:r>
            <a:r>
              <a:rPr lang="fr-FR" dirty="0"/>
              <a:t>(écouter, lire, parler et écrire) restent des </a:t>
            </a:r>
            <a:r>
              <a:rPr lang="fr-FR" b="1" dirty="0"/>
              <a:t>compétences</a:t>
            </a:r>
            <a:r>
              <a:rPr lang="fr-FR" dirty="0"/>
              <a:t> nécessaires pour l’enseignement, l’apprentissage et l’évaluation, tandis que les </a:t>
            </a:r>
            <a:r>
              <a:rPr lang="fr-FR" b="1" dirty="0"/>
              <a:t>quatre modes de communication </a:t>
            </a:r>
            <a:r>
              <a:rPr lang="fr-FR" dirty="0"/>
              <a:t>accentuent </a:t>
            </a:r>
            <a:r>
              <a:rPr lang="fr-FR" b="1" dirty="0"/>
              <a:t>l’objectif</a:t>
            </a:r>
            <a:r>
              <a:rPr lang="fr-FR" dirty="0"/>
              <a:t> ou </a:t>
            </a:r>
            <a:r>
              <a:rPr lang="fr-FR" b="1" dirty="0"/>
              <a:t>les </a:t>
            </a:r>
            <a:r>
              <a:rPr lang="fr-FR" b="1" dirty="0" err="1"/>
              <a:t>macrofonctions</a:t>
            </a:r>
            <a:r>
              <a:rPr lang="fr-FR" b="1" dirty="0"/>
              <a:t> </a:t>
            </a:r>
            <a:r>
              <a:rPr lang="fr-FR" dirty="0"/>
              <a:t>de la communication.</a:t>
            </a:r>
            <a:endParaRPr lang="en-GB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fr-FR" dirty="0"/>
              <a:t>(voir Conseil de l’Europe 2021 : 33)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FD6A460-32C0-4BF5-8A42-D31A5A582E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84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48784"/>
    </mc:Choice>
    <mc:Fallback xmlns="">
      <p:transition advTm="48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rafik 114">
            <a:extLst>
              <a:ext uri="{FF2B5EF4-FFF2-40B4-BE49-F238E27FC236}">
                <a16:creationId xmlns:a16="http://schemas.microsoft.com/office/drawing/2014/main" id="{DD23B6C8-D4CA-495B-B5AE-EFF5C79FBC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305" y="69813"/>
            <a:ext cx="11961389" cy="671837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6" name="Textfeld 1">
            <a:extLst>
              <a:ext uri="{FF2B5EF4-FFF2-40B4-BE49-F238E27FC236}">
                <a16:creationId xmlns:a16="http://schemas.microsoft.com/office/drawing/2014/main" id="{F65639AA-76C3-4D76-9431-9D5CEA728FCC}"/>
              </a:ext>
            </a:extLst>
          </p:cNvPr>
          <p:cNvSpPr txBox="1"/>
          <p:nvPr/>
        </p:nvSpPr>
        <p:spPr>
          <a:xfrm>
            <a:off x="147126" y="58749"/>
            <a:ext cx="420453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adapté de : Fischer / Wolder (2021 : 14) </a:t>
            </a:r>
          </a:p>
        </p:txBody>
      </p:sp>
      <p:pic>
        <p:nvPicPr>
          <p:cNvPr id="4" name="Audio 2">
            <a:hlinkClick r:id="" action="ppaction://media"/>
            <a:extLst>
              <a:ext uri="{FF2B5EF4-FFF2-40B4-BE49-F238E27FC236}">
                <a16:creationId xmlns:a16="http://schemas.microsoft.com/office/drawing/2014/main" id="{3E486515-530B-4E55-BE4F-CF3F69E71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3BBB6EF-5B4A-45C2-827B-6CDC98BB15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88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28"/>
    </mc:Choice>
    <mc:Fallback>
      <p:transition spd="slow" advTm="37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5" objId="4"/>
        <p14:stopEvt time="37428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905ACA-4347-4588-8545-CC0B5C954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Les quatre modes de communication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81A6CA-1B5D-4E3B-A265-6D13C659C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/>
              <a:t>Conseil de l’Europe (2021 : 33) :</a:t>
            </a:r>
          </a:p>
          <a:p>
            <a:pPr marL="0" indent="0">
              <a:buNone/>
            </a:pPr>
            <a:r>
              <a:rPr lang="fr-FR" dirty="0"/>
              <a:t>« Avec les activités langagières communicatives et les stratégies, le CECR remplace le modèle traditionnel des quatre « compétences » (écouter, parler, lire, écrire) qui s’est avéré de plus en plus inadéquat pour saisir la réalité de la communication. […]Les activités sont présentées selon quatre modes de communication : réception, production, interaction et médiation. »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fr-FR" dirty="0"/>
              <a:t>Les échelles de descripteurs et des descripteurs sont maintenant regroupés selon ces quatre modes</a:t>
            </a:r>
            <a:r>
              <a:rPr lang="en-GB" dirty="0"/>
              <a:t> </a:t>
            </a:r>
            <a:r>
              <a:rPr lang="fr-FR" dirty="0"/>
              <a:t>et accentuent ainsi la fonction d’une activité.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B08579A-F43E-4D47-BBF0-BB87A5086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10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46578"/>
    </mc:Choice>
    <mc:Fallback xmlns="">
      <p:transition advTm="46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Les quatre modes de communication</a:t>
            </a:r>
          </a:p>
        </p:txBody>
      </p:sp>
      <p:sp>
        <p:nvSpPr>
          <p:cNvPr id="6" name="Textfeld 1">
            <a:extLst>
              <a:ext uri="{FF2B5EF4-FFF2-40B4-BE49-F238E27FC236}">
                <a16:creationId xmlns:a16="http://schemas.microsoft.com/office/drawing/2014/main" id="{E04B3395-7B43-4533-BC09-E65D7779E9F5}"/>
              </a:ext>
            </a:extLst>
          </p:cNvPr>
          <p:cNvSpPr txBox="1"/>
          <p:nvPr/>
        </p:nvSpPr>
        <p:spPr>
          <a:xfrm>
            <a:off x="2242287" y="4812145"/>
            <a:ext cx="7368368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Conseil de l‘Europe (2021) : </a:t>
            </a:r>
            <a:r>
              <a:rPr lang="fr-FR" i="1" dirty="0"/>
              <a:t>Cadre européen commun de référence pour les langues: apprendre, enseigner, évaluer – Volume complémentaire</a:t>
            </a:r>
            <a:r>
              <a:rPr lang="fr-FR" dirty="0"/>
              <a:t>, 35.</a:t>
            </a:r>
          </a:p>
          <a:p>
            <a:r>
              <a:rPr lang="fr-FR" dirty="0">
                <a:hlinkClick r:id="rId4"/>
              </a:rPr>
              <a:t>https://rm.coe.int/cadre-europeen-commun-de-reference-pour-les-langues-apprendre-enseigne/1680a4e270</a:t>
            </a:r>
            <a:r>
              <a:rPr lang="fr-FR" dirty="0"/>
              <a:t> 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DFA721F-8144-4BB8-B3C4-B9675FFE5E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332" y="1118034"/>
            <a:ext cx="11713059" cy="349091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C179003-0BD1-4685-8AB9-AE2FC5109D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09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397"/>
    </mc:Choice>
    <mc:Fallback xmlns="">
      <p:transition spd="slow" advTm="77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905ACA-4347-4588-8545-CC0B5C954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Les </a:t>
            </a:r>
            <a:r>
              <a:rPr lang="en-GB" dirty="0" err="1"/>
              <a:t>macrofonctions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81A6CA-1B5D-4E3B-A265-6D13C659C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838" y="5521035"/>
            <a:ext cx="11933382" cy="43642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sz="1800" dirty="0"/>
              <a:t>Base </a:t>
            </a:r>
            <a:r>
              <a:rPr lang="fr-FR" sz="1800" dirty="0" err="1"/>
              <a:t>macrofonctionnelle</a:t>
            </a:r>
            <a:r>
              <a:rPr lang="fr-FR" sz="1800" dirty="0"/>
              <a:t> des catégories du CECR pour les activités langagières communicatives</a:t>
            </a:r>
            <a:r>
              <a:rPr lang="en-US" sz="1800" dirty="0"/>
              <a:t> (</a:t>
            </a:r>
            <a:r>
              <a:rPr lang="en-GB" sz="1800" dirty="0"/>
              <a:t>Conseil de </a:t>
            </a:r>
            <a:r>
              <a:rPr lang="en-GB" sz="1800" dirty="0" err="1"/>
              <a:t>l’Europe</a:t>
            </a:r>
            <a:r>
              <a:rPr lang="en-GB" sz="1800" dirty="0"/>
              <a:t>, 2021 : 33).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4D2F652-C68A-4E15-ACF3-ECF27BD22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838" y="1074086"/>
            <a:ext cx="11352508" cy="441267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9A7C72C-CA15-4AA0-9BA0-BF66739930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27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88646"/>
    </mc:Choice>
    <mc:Fallback xmlns="">
      <p:transition advTm="88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905ACA-4347-4588-8545-CC0B5C954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</a:t>
            </a:r>
            <a:r>
              <a:rPr lang="fr-FR" dirty="0" err="1"/>
              <a:t>macrofonctions</a:t>
            </a:r>
            <a:endParaRPr lang="fr-FR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81A6CA-1B5D-4E3B-A265-6D13C659C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293" y="5502563"/>
            <a:ext cx="8620251" cy="3810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800" dirty="0"/>
              <a:t>Stratégies langagières communicatives dans le CECR (Conseil de l’Europe 2021 : 36).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22A6C23-1CCA-4732-A9E4-6FA6BBE37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233" y="1541160"/>
            <a:ext cx="10741573" cy="379051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895C044-1AC8-4156-8D74-52FD42154B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9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786"/>
    </mc:Choice>
    <mc:Fallback xmlns="">
      <p:transition advTm="25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905ACA-4347-4588-8545-CC0B5C954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Les quatre modes de communication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937A9A58-A615-44A2-AC78-91909EDA5C0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90538" y="1989138"/>
            <a:ext cx="5408817" cy="36210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200" dirty="0"/>
              <a:t>Réception :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10" name="Picture 3" descr="A person wearing headphones&#10;&#10;Description automatically generated">
            <a:extLst>
              <a:ext uri="{FF2B5EF4-FFF2-40B4-BE49-F238E27FC236}">
                <a16:creationId xmlns:a16="http://schemas.microsoft.com/office/drawing/2014/main" id="{B93F6F91-AF9E-4CFD-ACD3-1FB897BF20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574" y="1558692"/>
            <a:ext cx="3883753" cy="3883753"/>
          </a:xfrm>
          <a:prstGeom prst="rect">
            <a:avLst/>
          </a:prstGeom>
        </p:spPr>
      </p:pic>
      <p:pic>
        <p:nvPicPr>
          <p:cNvPr id="11" name="Picture 10" descr="A person reading a book&#10;&#10;Description automatically generated">
            <a:extLst>
              <a:ext uri="{FF2B5EF4-FFF2-40B4-BE49-F238E27FC236}">
                <a16:creationId xmlns:a16="http://schemas.microsoft.com/office/drawing/2014/main" id="{FEF498A5-9498-4FA4-9B91-108B5D03CA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008" y="1485328"/>
            <a:ext cx="4162478" cy="416247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60E7A1C-0445-4E65-A333-67543F8CDF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01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3891"/>
    </mc:Choice>
    <mc:Fallback xmlns="">
      <p:transition advTm="33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905ACA-4347-4588-8545-CC0B5C954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Les quatre modes de communication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937A9A58-A615-44A2-AC78-91909EDA5C0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90536" y="1690688"/>
            <a:ext cx="5408817" cy="25815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200" dirty="0"/>
              <a:t>Production :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Picture 3" descr="A person in a suit and tie&#10;&#10;Description automatically generated">
            <a:extLst>
              <a:ext uri="{FF2B5EF4-FFF2-40B4-BE49-F238E27FC236}">
                <a16:creationId xmlns:a16="http://schemas.microsoft.com/office/drawing/2014/main" id="{129D8989-6ECA-4D6E-BF66-9DD7C35017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019" y="2101477"/>
            <a:ext cx="3439235" cy="343923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5860136-1A17-4011-98C5-DA340FC241D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78822" y="1690688"/>
            <a:ext cx="1629795" cy="1239752"/>
          </a:xfrm>
          <a:prstGeom prst="rect">
            <a:avLst/>
          </a:prstGeom>
        </p:spPr>
      </p:pic>
      <p:pic>
        <p:nvPicPr>
          <p:cNvPr id="11" name="Picture 6" descr="A person writing on a piece of paper">
            <a:extLst>
              <a:ext uri="{FF2B5EF4-FFF2-40B4-BE49-F238E27FC236}">
                <a16:creationId xmlns:a16="http://schemas.microsoft.com/office/drawing/2014/main" id="{28577030-BD81-4EC9-B2A3-0B6A605924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981" y="1778867"/>
            <a:ext cx="4084454" cy="408445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8287AB0-FD3B-4E4D-BF83-8AF0DDCCA8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8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0391"/>
    </mc:Choice>
    <mc:Fallback xmlns="">
      <p:transition advTm="20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905ACA-4347-4588-8545-CC0B5C954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Les quatre modes de communication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937A9A58-A615-44A2-AC78-91909EDA5C0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90536" y="1690688"/>
            <a:ext cx="5408817" cy="25815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200" dirty="0"/>
              <a:t>Interaction :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10" name="Picture 3" descr="A cartoon of two women">
            <a:extLst>
              <a:ext uri="{FF2B5EF4-FFF2-40B4-BE49-F238E27FC236}">
                <a16:creationId xmlns:a16="http://schemas.microsoft.com/office/drawing/2014/main" id="{58983448-F7CA-4DD2-A113-409FA79988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0" y="1695671"/>
            <a:ext cx="4048125" cy="404812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C15B4B9-AB68-4784-9E5C-2F5EBB8E3ED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95231" y="1695671"/>
            <a:ext cx="1787439" cy="1359669"/>
          </a:xfrm>
          <a:prstGeom prst="rect">
            <a:avLst/>
          </a:prstGeom>
        </p:spPr>
      </p:pic>
      <p:pic>
        <p:nvPicPr>
          <p:cNvPr id="12" name="Picture 9" descr="A person looking at a book&#10;&#10;Description automatically generated">
            <a:extLst>
              <a:ext uri="{FF2B5EF4-FFF2-40B4-BE49-F238E27FC236}">
                <a16:creationId xmlns:a16="http://schemas.microsoft.com/office/drawing/2014/main" id="{591DEA09-8885-43A4-8364-F8AA4120D5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361" y="1949102"/>
            <a:ext cx="3923282" cy="392328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37B792F-D581-41BB-AA43-6692A13DB3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0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0032"/>
    </mc:Choice>
    <mc:Fallback xmlns="">
      <p:transition advTm="30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905ACA-4347-4588-8545-CC0B5C954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Les quatre modes de communication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937A9A58-A615-44A2-AC78-91909EDA5C0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90536" y="1690688"/>
            <a:ext cx="5408817" cy="25815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200" dirty="0"/>
              <a:t>Médiation :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9" name="Picture 3" descr="A group of women sitting at a table with a computer&#10;&#10;Description automatically generated">
            <a:extLst>
              <a:ext uri="{FF2B5EF4-FFF2-40B4-BE49-F238E27FC236}">
                <a16:creationId xmlns:a16="http://schemas.microsoft.com/office/drawing/2014/main" id="{B5D1B4D5-E92E-4A23-B348-5F00A1170A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975" y="1578184"/>
            <a:ext cx="3927266" cy="3927266"/>
          </a:xfrm>
          <a:prstGeom prst="rect">
            <a:avLst/>
          </a:prstGeom>
        </p:spPr>
      </p:pic>
      <p:pic>
        <p:nvPicPr>
          <p:cNvPr id="10" name="Grafik 10">
            <a:extLst>
              <a:ext uri="{FF2B5EF4-FFF2-40B4-BE49-F238E27FC236}">
                <a16:creationId xmlns:a16="http://schemas.microsoft.com/office/drawing/2014/main" id="{F1092EC8-14B6-4962-9E8E-5C79C1EEE47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076575" y="1734499"/>
            <a:ext cx="1505970" cy="114556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7D4B642-6386-4A9C-B3EB-E4A0724D8A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42065"/>
    </mc:Choice>
    <mc:Fallback xmlns="">
      <p:transition advTm="42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352</Words>
  <Application>Microsoft Office PowerPoint</Application>
  <PresentationFormat>Breitbild</PresentationFormat>
  <Paragraphs>35</Paragraphs>
  <Slides>12</Slides>
  <Notes>1</Notes>
  <HiddenSlides>0</HiddenSlides>
  <MMClips>13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1_Office Theme</vt:lpstr>
      <vt:lpstr>Les quatre modes de communication et les quatre compétences linguistiques – introduction</vt:lpstr>
      <vt:lpstr>Les quatre modes de communication</vt:lpstr>
      <vt:lpstr>Les quatre modes de communication</vt:lpstr>
      <vt:lpstr>Les macrofonctions</vt:lpstr>
      <vt:lpstr>Les macrofonctions</vt:lpstr>
      <vt:lpstr>Les quatre modes de communication</vt:lpstr>
      <vt:lpstr>Les quatre modes de communication</vt:lpstr>
      <vt:lpstr>Les quatre modes de communication</vt:lpstr>
      <vt:lpstr>Les quatre modes de communication</vt:lpstr>
      <vt:lpstr>Les quatre modes de communication et  le rôle de l’apprenant</vt:lpstr>
      <vt:lpstr>Les quatre modes de communication et  les quatre compétences linguistiques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Christian Friedrich</dc:creator>
  <cp:lastModifiedBy>Johann Fischer</cp:lastModifiedBy>
  <cp:revision>66</cp:revision>
  <dcterms:created xsi:type="dcterms:W3CDTF">2020-01-08T10:10:35Z</dcterms:created>
  <dcterms:modified xsi:type="dcterms:W3CDTF">2025-01-12T22:11:52Z</dcterms:modified>
</cp:coreProperties>
</file>