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6" r:id="rId5"/>
    <p:sldId id="257" r:id="rId6"/>
    <p:sldId id="269" r:id="rId7"/>
    <p:sldId id="270" r:id="rId8"/>
    <p:sldId id="259" r:id="rId9"/>
    <p:sldId id="260" r:id="rId10"/>
    <p:sldId id="261" r:id="rId11"/>
    <p:sldId id="262" r:id="rId12"/>
    <p:sldId id="263" r:id="rId13"/>
    <p:sldId id="264" r:id="rId14"/>
    <p:sldId id="265" r:id="rId15"/>
    <p:sldId id="266" r:id="rId16"/>
    <p:sldId id="268" r:id="rId17"/>
    <p:sldId id="271"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4BE23B-EA10-C84D-6726-A6B3F765DA32}" name="Marisa Cavalli" initials="MRC" userId="Marisa Cavall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42" d="100"/>
          <a:sy n="42" d="100"/>
        </p:scale>
        <p:origin x="692" y="-176"/>
      </p:cViewPr>
      <p:guideLst/>
    </p:cSldViewPr>
  </p:slideViewPr>
  <p:notesTextViewPr>
    <p:cViewPr>
      <p:scale>
        <a:sx n="1" d="1"/>
        <a:sy n="1" d="1"/>
      </p:scale>
      <p:origin x="0" y="0"/>
    </p:cViewPr>
  </p:notesText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07/02/2025</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dirty="0"/>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07.02.2025</a:t>
            </a:fld>
            <a:endParaRPr lang="de-AT"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dirty="0"/>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dirty="0"/>
              <a:t>Click to edit Master title style</a:t>
            </a:r>
            <a:endParaRPr lang="de-AT"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de-AT" dirty="0"/>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a:xfrm>
            <a:off x="490654" y="365125"/>
            <a:ext cx="11218126" cy="1325563"/>
          </a:xfrm>
          <a:prstGeom prst="rect">
            <a:avLst/>
          </a:prstGeom>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a:prstGeom prst="rect">
            <a:avLst/>
          </a:prstGeo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69056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CEF9E-739F-479A-88FF-406B976D3D36}"/>
              </a:ext>
            </a:extLst>
          </p:cNvPr>
          <p:cNvSpPr>
            <a:spLocks noGrp="1"/>
          </p:cNvSpPr>
          <p:nvPr>
            <p:ph type="title"/>
          </p:nvPr>
        </p:nvSpPr>
        <p:spPr>
          <a:xfrm>
            <a:off x="490654" y="365125"/>
            <a:ext cx="11218126"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28EFE50B-7C7C-4DF4-AE05-0FEACFD4FE66}"/>
              </a:ext>
            </a:extLst>
          </p:cNvPr>
          <p:cNvSpPr>
            <a:spLocks noGrp="1"/>
          </p:cNvSpPr>
          <p:nvPr>
            <p:ph idx="1"/>
          </p:nvPr>
        </p:nvSpPr>
        <p:spPr>
          <a:xfrm>
            <a:off x="490654" y="1825625"/>
            <a:ext cx="11218126" cy="405106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2EACBC6-AFE4-4EA9-A032-D74003768541}"/>
              </a:ext>
            </a:extLst>
          </p:cNvPr>
          <p:cNvSpPr>
            <a:spLocks noGrp="1"/>
          </p:cNvSpPr>
          <p:nvPr>
            <p:ph type="dt" sz="half" idx="10"/>
          </p:nvPr>
        </p:nvSpPr>
        <p:spPr/>
        <p:txBody>
          <a:bodyPr/>
          <a:lstStyle/>
          <a:p>
            <a:fld id="{C570BBF5-6E72-4E8C-BE55-14BA2B23BCD2}" type="datetimeFigureOut">
              <a:rPr lang="de-DE" smtClean="0"/>
              <a:t>07.02.2025</a:t>
            </a:fld>
            <a:endParaRPr lang="de-DE"/>
          </a:p>
        </p:txBody>
      </p:sp>
      <p:sp>
        <p:nvSpPr>
          <p:cNvPr id="5" name="Fußzeilenplatzhalter 4">
            <a:extLst>
              <a:ext uri="{FF2B5EF4-FFF2-40B4-BE49-F238E27FC236}">
                <a16:creationId xmlns:a16="http://schemas.microsoft.com/office/drawing/2014/main" id="{E5E96894-4B8D-482F-97A6-3A24943B13E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3BB609-F3DA-4FC9-A3A4-CA5302B44A04}"/>
              </a:ext>
            </a:extLst>
          </p:cNvPr>
          <p:cNvSpPr>
            <a:spLocks noGrp="1"/>
          </p:cNvSpPr>
          <p:nvPr>
            <p:ph type="sldNum" sz="quarter" idx="12"/>
          </p:nvPr>
        </p:nvSpPr>
        <p:spPr/>
        <p:txBody>
          <a:bodyPr/>
          <a:lstStyle/>
          <a:p>
            <a:fld id="{2BAB5ED3-B125-42CE-A61E-48765D752D54}" type="slidenum">
              <a:rPr lang="de-DE" smtClean="0"/>
              <a:t>‹Nr.›</a:t>
            </a:fld>
            <a:endParaRPr lang="de-DE"/>
          </a:p>
        </p:txBody>
      </p:sp>
    </p:spTree>
    <p:extLst>
      <p:ext uri="{BB962C8B-B14F-4D97-AF65-F5344CB8AC3E}">
        <p14:creationId xmlns:p14="http://schemas.microsoft.com/office/powerpoint/2010/main" val="189308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www.ecml.at/companionvolumetoolbox" TargetMode="External"/><Relationship Id="rId3" Type="http://schemas.openxmlformats.org/officeDocument/2006/relationships/slideLayout" Target="../slideLayouts/slideLayout3.xml"/><Relationship Id="rId7" Type="http://schemas.openxmlformats.org/officeDocument/2006/relationships/hyperlink" Target="https://creativecommons.org/licenses/by-nc-sa/4.0/deed.fr"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0DF65CBE-8966-B997-2C3F-C2F0B0639E99}"/>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5" name="Text Placeholder 2">
            <a:extLst>
              <a:ext uri="{FF2B5EF4-FFF2-40B4-BE49-F238E27FC236}">
                <a16:creationId xmlns:a16="http://schemas.microsoft.com/office/drawing/2014/main" id="{86FD9E43-B50F-62E1-4874-EEDD757A59DE}"/>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6" name="Picture 5">
            <a:extLst>
              <a:ext uri="{FF2B5EF4-FFF2-40B4-BE49-F238E27FC236}">
                <a16:creationId xmlns:a16="http://schemas.microsoft.com/office/drawing/2014/main" id="{875C73B4-482A-6A34-F379-4BE7FCB6A17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8" name="Grafik 10">
            <a:extLst>
              <a:ext uri="{FF2B5EF4-FFF2-40B4-BE49-F238E27FC236}">
                <a16:creationId xmlns:a16="http://schemas.microsoft.com/office/drawing/2014/main" id="{754817A6-45EF-8AEA-C78D-D2E719A4C69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11" name="TextBox 10">
            <a:extLst>
              <a:ext uri="{FF2B5EF4-FFF2-40B4-BE49-F238E27FC236}">
                <a16:creationId xmlns:a16="http://schemas.microsoft.com/office/drawing/2014/main" id="{DE74BA04-A870-4BBE-848D-A8A257B0A859}"/>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12" name="Straight Connector 11">
            <a:extLst>
              <a:ext uri="{FF2B5EF4-FFF2-40B4-BE49-F238E27FC236}">
                <a16:creationId xmlns:a16="http://schemas.microsoft.com/office/drawing/2014/main" id="{B8CE28D0-67EB-6309-2C09-B2E490517EFD}"/>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sp>
        <p:nvSpPr>
          <p:cNvPr id="9" name="Rectangle 3">
            <a:extLst>
              <a:ext uri="{FF2B5EF4-FFF2-40B4-BE49-F238E27FC236}">
                <a16:creationId xmlns:a16="http://schemas.microsoft.com/office/drawing/2014/main" id="{63FF6ACD-7490-42A1-AB94-B394F3184302}"/>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8"/>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ecml.at/companionvolumetoolbox"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barbara.sawicka@put.poznan.pl" TargetMode="External"/><Relationship Id="rId2" Type="http://schemas.openxmlformats.org/officeDocument/2006/relationships/hyperlink" Target="mailto:johann.fischer@zess.uni-goettingen.de" TargetMode="External"/><Relationship Id="rId1" Type="http://schemas.openxmlformats.org/officeDocument/2006/relationships/slideLayout" Target="../slideLayouts/slideLayout3.xml"/><Relationship Id="rId6" Type="http://schemas.openxmlformats.org/officeDocument/2006/relationships/hyperlink" Target="http://www.ecml.at/companionvolumetoolbox" TargetMode="External"/><Relationship Id="rId5" Type="http://schemas.openxmlformats.org/officeDocument/2006/relationships/hyperlink" Target="mailto:Laurent.Rouveyrol@Sorbonne-Nouvelle.fr" TargetMode="External"/><Relationship Id="rId4" Type="http://schemas.openxmlformats.org/officeDocument/2006/relationships/hyperlink" Target="mailto:juzadel@upvnet.upv.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977676"/>
          </a:xfrm>
        </p:spPr>
        <p:txBody>
          <a:bodyPr/>
          <a:lstStyle/>
          <a:p>
            <a:r>
              <a:rPr lang="fr-FR" dirty="0">
                <a:solidFill>
                  <a:schemeClr val="accent5">
                    <a:lumMod val="50000"/>
                  </a:schemeClr>
                </a:solidFill>
              </a:rPr>
              <a:t>Bienvenue au CELV</a:t>
            </a:r>
          </a:p>
        </p:txBody>
      </p:sp>
      <p:sp>
        <p:nvSpPr>
          <p:cNvPr id="3" name="Subtitle 2"/>
          <p:cNvSpPr>
            <a:spLocks noGrp="1"/>
          </p:cNvSpPr>
          <p:nvPr>
            <p:ph type="subTitle" idx="1"/>
          </p:nvPr>
        </p:nvSpPr>
        <p:spPr>
          <a:xfrm>
            <a:off x="1524000" y="3200400"/>
            <a:ext cx="9144000" cy="2057400"/>
          </a:xfrm>
        </p:spPr>
        <p:txBody>
          <a:bodyPr/>
          <a:lstStyle/>
          <a:p>
            <a:r>
              <a:rPr lang="fr-FR" dirty="0">
                <a:solidFill>
                  <a:schemeClr val="accent5">
                    <a:lumMod val="50000"/>
                  </a:schemeClr>
                </a:solidFill>
              </a:rPr>
              <a:t>Promouvoir l’excellence dans l’éducation aux langues depuis 1995</a:t>
            </a: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Toolkit                                                                                                                               </a:t>
            </a:r>
          </a:p>
          <a:p>
            <a:r>
              <a:rPr lang="fr-FR" sz="1200">
                <a:solidFill>
                  <a:srgbClr val="1F4E79"/>
                </a:solidFill>
              </a:rPr>
              <a:t>Boîte à outils pour la mise en œuvre volume complémentaire du CECR</a:t>
            </a:r>
          </a:p>
          <a:p>
            <a:r>
              <a:rPr lang="en-GB" sz="1200" b="1">
                <a:solidFill>
                  <a:srgbClr val="69C509"/>
                </a:solidFill>
              </a:rPr>
              <a:t>    </a:t>
            </a:r>
            <a:endParaRPr lang="en-GB" sz="1200" b="1" dirty="0">
              <a:solidFill>
                <a:srgbClr val="69C509"/>
              </a:solidFill>
            </a:endParaRP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Comment bénéficier des ressources mis à votre disposition ?</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fr-FR" dirty="0"/>
          </a:p>
          <a:p>
            <a:pPr marL="0" indent="0">
              <a:buNone/>
            </a:pPr>
            <a:r>
              <a:rPr lang="fr-FR" dirty="0"/>
              <a:t>Facilité d’utilisation de la boîte à outils :</a:t>
            </a:r>
            <a:endParaRPr lang="en-GB" dirty="0"/>
          </a:p>
          <a:p>
            <a:pPr>
              <a:buFontTx/>
              <a:buChar char="-"/>
            </a:pPr>
            <a:r>
              <a:rPr lang="fr-FR" dirty="0"/>
              <a:t>libre accès en ligne</a:t>
            </a:r>
            <a:endParaRPr lang="en-GB" dirty="0"/>
          </a:p>
          <a:p>
            <a:pPr>
              <a:buFontTx/>
              <a:buChar char="-"/>
            </a:pPr>
            <a:r>
              <a:rPr lang="fr-FR" dirty="0"/>
              <a:t>approche « à la carte » </a:t>
            </a:r>
          </a:p>
          <a:p>
            <a:pPr>
              <a:buFontTx/>
              <a:buChar char="-"/>
            </a:pPr>
            <a:r>
              <a:rPr lang="fr-FR" dirty="0"/>
              <a:t>adaptable</a:t>
            </a:r>
          </a:p>
        </p:txBody>
      </p:sp>
    </p:spTree>
    <p:extLst>
      <p:ext uri="{BB962C8B-B14F-4D97-AF65-F5344CB8AC3E}">
        <p14:creationId xmlns:p14="http://schemas.microsoft.com/office/powerpoint/2010/main" val="14941321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Qui peut utiliser ces ressources ?</a:t>
            </a:r>
            <a:endParaRPr lang="en-GB"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marL="0" indent="0">
              <a:buNone/>
            </a:pPr>
            <a:r>
              <a:rPr lang="fr-FR" dirty="0"/>
              <a:t>Groupes cibles :</a:t>
            </a:r>
          </a:p>
          <a:p>
            <a:pPr>
              <a:buFontTx/>
              <a:buChar char="-"/>
            </a:pPr>
            <a:r>
              <a:rPr lang="fr-FR" dirty="0"/>
              <a:t>formateurs d’enseignants (formation initiale des enseignants)
formateurs d’enseignants dans la formation continue
enseignants : auto-apprentissage</a:t>
            </a:r>
            <a:endParaRPr lang="en-GB" dirty="0"/>
          </a:p>
        </p:txBody>
      </p:sp>
    </p:spTree>
    <p:extLst>
      <p:ext uri="{BB962C8B-B14F-4D97-AF65-F5344CB8AC3E}">
        <p14:creationId xmlns:p14="http://schemas.microsoft.com/office/powerpoint/2010/main" val="18227816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Quels sont les modules disponibles dans la boîte à outils</a:t>
            </a:r>
            <a:r>
              <a:rPr lang="en-GB" dirty="0"/>
              <a: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fontScale="85000" lnSpcReduction="10000"/>
          </a:bodyPr>
          <a:lstStyle/>
          <a:p>
            <a:pPr lvl="0"/>
            <a:r>
              <a:rPr lang="fr-FR" sz="2600" dirty="0">
                <a:solidFill>
                  <a:prstClr val="black"/>
                </a:solidFill>
              </a:rPr>
              <a:t>Comment utiliser au mieux les ressources </a:t>
            </a:r>
            <a:r>
              <a:rPr lang="fr-FR" sz="2600" dirty="0" err="1">
                <a:solidFill>
                  <a:prstClr val="black"/>
                </a:solidFill>
              </a:rPr>
              <a:t>VITbox</a:t>
            </a:r>
            <a:r>
              <a:rPr lang="fr-FR" sz="2600" dirty="0">
                <a:solidFill>
                  <a:prstClr val="black"/>
                </a:solidFill>
              </a:rPr>
              <a:t>
Buts et objectifs de notre projet
Aspects novateurs du </a:t>
            </a:r>
            <a:r>
              <a:rPr lang="fr-FR" sz="2600" i="1" dirty="0">
                <a:solidFill>
                  <a:prstClr val="black"/>
                </a:solidFill>
              </a:rPr>
              <a:t>Volume complémentaire </a:t>
            </a:r>
            <a:r>
              <a:rPr lang="fr-FR" sz="2600" dirty="0">
                <a:solidFill>
                  <a:prstClr val="black"/>
                </a:solidFill>
              </a:rPr>
              <a:t>du CECR
L’approche actionnelle et la notion d’acteur social
Les quatre modes de communication et les quatre compétences linguistiques
Interaction (interaction écrite, interaction en ligne)
Médiation (introduction à la médiation, concepts de médiation, stratégies de médiation)
Aspects plurilingues et pluriculturels
Alignement constructif (enseignement, apprentissage et évaluation)
Comment utiliser le </a:t>
            </a:r>
            <a:r>
              <a:rPr lang="fr-FR" sz="2600" i="1" dirty="0">
                <a:solidFill>
                  <a:prstClr val="black"/>
                </a:solidFill>
              </a:rPr>
              <a:t>Volume complémentaire </a:t>
            </a:r>
            <a:r>
              <a:rPr lang="fr-FR" sz="2600" dirty="0">
                <a:solidFill>
                  <a:prstClr val="black"/>
                </a:solidFill>
              </a:rPr>
              <a:t>du CECR</a:t>
            </a:r>
            <a:endParaRPr lang="de-DE" sz="2600" dirty="0">
              <a:solidFill>
                <a:prstClr val="black"/>
              </a:solidFill>
            </a:endParaRPr>
          </a:p>
        </p:txBody>
      </p:sp>
    </p:spTree>
    <p:extLst>
      <p:ext uri="{BB962C8B-B14F-4D97-AF65-F5344CB8AC3E}">
        <p14:creationId xmlns:p14="http://schemas.microsoft.com/office/powerpoint/2010/main" val="116463834"/>
      </p:ext>
    </p:extLst>
  </p:cSld>
  <p:clrMapOvr>
    <a:masterClrMapping/>
  </p:clrMapOvr>
  <mc:AlternateContent xmlns:mc="http://schemas.openxmlformats.org/markup-compatibility/2006" xmlns:p14="http://schemas.microsoft.com/office/powerpoint/2010/main">
    <mc:Choice Requires="p14">
      <p:transition p14:dur="5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Intéressé ?</a:t>
            </a:r>
          </a:p>
        </p:txBody>
      </p:sp>
      <p:sp>
        <p:nvSpPr>
          <p:cNvPr id="5"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a:bodyPr>
          <a:lstStyle/>
          <a:p>
            <a:pPr marL="0" indent="0">
              <a:buNone/>
            </a:pPr>
            <a:endParaRPr lang="de-DE" dirty="0"/>
          </a:p>
          <a:p>
            <a:pPr marL="0" indent="0" algn="ctr">
              <a:spcBef>
                <a:spcPts val="0"/>
              </a:spcBef>
              <a:buNone/>
            </a:pPr>
            <a:r>
              <a:rPr lang="fr-FR" sz="3600" dirty="0"/>
              <a:t>Jetez un coup d’œil à nos modules </a:t>
            </a:r>
            <a:r>
              <a:rPr lang="en-GB" sz="3600" dirty="0"/>
              <a:t>!</a:t>
            </a:r>
          </a:p>
          <a:p>
            <a:pPr marL="0" indent="0" algn="ctr">
              <a:buNone/>
            </a:pPr>
            <a:endParaRPr lang="en-GB" sz="2000" dirty="0"/>
          </a:p>
          <a:p>
            <a:pPr marL="0" indent="0" algn="ctr">
              <a:buNone/>
            </a:pPr>
            <a:r>
              <a:rPr lang="fr-FR" sz="3600" dirty="0"/>
              <a:t>Voici le lien </a:t>
            </a:r>
            <a:r>
              <a:rPr lang="en-GB" sz="3600" dirty="0"/>
              <a:t>: </a:t>
            </a:r>
          </a:p>
          <a:p>
            <a:pPr marL="0" indent="0" algn="ctr">
              <a:buNone/>
            </a:pPr>
            <a:endParaRPr lang="en-GB" sz="1200" dirty="0"/>
          </a:p>
          <a:p>
            <a:pPr marL="0" indent="0" algn="ctr">
              <a:buNone/>
            </a:pPr>
            <a:r>
              <a:rPr lang="de-DE" sz="3600" dirty="0">
                <a:hlinkClick r:id="rId2"/>
              </a:rPr>
              <a:t>www.ecml.at/companionvolumetoolbox</a:t>
            </a:r>
            <a:r>
              <a:rPr lang="de-DE" sz="3600" dirty="0"/>
              <a:t> </a:t>
            </a:r>
          </a:p>
          <a:p>
            <a:pPr marL="0" indent="0" algn="ctr">
              <a:buNone/>
            </a:pPr>
            <a:endParaRPr lang="de-DE" sz="1200" dirty="0"/>
          </a:p>
          <a:p>
            <a:pPr marL="0" indent="0" algn="ctr">
              <a:buNone/>
            </a:pPr>
            <a:r>
              <a:rPr lang="fr-FR" i="1" dirty="0"/>
              <a:t>Vous êtes invité à les utiliser dans vos propres contextes.</a:t>
            </a:r>
            <a:endParaRPr lang="en-GB" i="1" dirty="0"/>
          </a:p>
        </p:txBody>
      </p:sp>
    </p:spTree>
    <p:extLst>
      <p:ext uri="{BB962C8B-B14F-4D97-AF65-F5344CB8AC3E}">
        <p14:creationId xmlns:p14="http://schemas.microsoft.com/office/powerpoint/2010/main" val="26188560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Et qui se cache derrière le projet </a:t>
            </a:r>
            <a:r>
              <a:rPr lang="fr-FR" dirty="0" err="1"/>
              <a:t>VITbox</a:t>
            </a:r>
            <a:r>
              <a:rPr lang="fr-FR" dirty="0"/>
              <a:t> </a:t>
            </a:r>
            <a:r>
              <a:rPr lang="en-GB" dirty="0"/>
              <a:t>?</a:t>
            </a:r>
          </a:p>
        </p:txBody>
      </p:sp>
      <p:sp>
        <p:nvSpPr>
          <p:cNvPr id="4"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11218126" cy="4051068"/>
          </a:xfrm>
        </p:spPr>
        <p:txBody>
          <a:bodyPr>
            <a:normAutofit fontScale="92500" lnSpcReduction="20000"/>
          </a:bodyPr>
          <a:lstStyle/>
          <a:p>
            <a:pPr marL="0" indent="0">
              <a:buNone/>
            </a:pPr>
            <a:r>
              <a:rPr lang="fr-FR" dirty="0"/>
              <a:t>L’équipe </a:t>
            </a:r>
            <a:r>
              <a:rPr lang="fr-FR" dirty="0" err="1"/>
              <a:t>VITbox</a:t>
            </a:r>
            <a:r>
              <a:rPr lang="fr-FR" dirty="0"/>
              <a:t> :</a:t>
            </a:r>
          </a:p>
          <a:p>
            <a:pPr marL="0" indent="0">
              <a:buNone/>
            </a:pPr>
            <a:endParaRPr lang="de-DE" dirty="0"/>
          </a:p>
          <a:p>
            <a:pPr marL="0" indent="0">
              <a:lnSpc>
                <a:spcPct val="110000"/>
              </a:lnSpc>
              <a:spcBef>
                <a:spcPts val="0"/>
              </a:spcBef>
              <a:spcAft>
                <a:spcPts val="600"/>
              </a:spcAft>
              <a:buNone/>
            </a:pPr>
            <a:r>
              <a:rPr lang="fr-FR" dirty="0"/>
              <a:t>Contacts</a:t>
            </a:r>
            <a:r>
              <a:rPr lang="de-DE" dirty="0"/>
              <a:t> :</a:t>
            </a:r>
          </a:p>
          <a:p>
            <a:pPr marL="0" indent="0">
              <a:lnSpc>
                <a:spcPct val="110000"/>
              </a:lnSpc>
              <a:spcBef>
                <a:spcPts val="0"/>
              </a:spcBef>
              <a:spcAft>
                <a:spcPts val="600"/>
              </a:spcAft>
              <a:buNone/>
            </a:pPr>
            <a:r>
              <a:rPr lang="de-DE" dirty="0"/>
              <a:t>	</a:t>
            </a:r>
            <a:r>
              <a:rPr lang="de-DE" sz="2200" dirty="0"/>
              <a:t>Johann Fischer (Universität Göttingen) : </a:t>
            </a:r>
            <a:r>
              <a:rPr lang="de-DE" sz="2200" dirty="0">
                <a:hlinkClick r:id="rId2"/>
              </a:rPr>
              <a:t>johann.fischer@zess.uni-goettingen.de</a:t>
            </a:r>
            <a:r>
              <a:rPr lang="de-DE" sz="2200" dirty="0"/>
              <a:t> </a:t>
            </a:r>
          </a:p>
          <a:p>
            <a:pPr marL="0" indent="0">
              <a:lnSpc>
                <a:spcPct val="110000"/>
              </a:lnSpc>
              <a:spcBef>
                <a:spcPts val="0"/>
              </a:spcBef>
              <a:spcAft>
                <a:spcPts val="600"/>
              </a:spcAft>
              <a:buNone/>
            </a:pPr>
            <a:r>
              <a:rPr lang="de-DE" sz="2200" dirty="0"/>
              <a:t>	Barbara Sawicka (</a:t>
            </a:r>
            <a:r>
              <a:rPr lang="de-DE" sz="2200" dirty="0" err="1"/>
              <a:t>Politechnika</a:t>
            </a:r>
            <a:r>
              <a:rPr lang="de-DE" sz="2200" dirty="0"/>
              <a:t> </a:t>
            </a:r>
            <a:r>
              <a:rPr lang="de-DE" sz="2200" dirty="0" err="1"/>
              <a:t>Poznańska</a:t>
            </a:r>
            <a:r>
              <a:rPr lang="de-DE" sz="2200" dirty="0"/>
              <a:t>) : </a:t>
            </a:r>
            <a:r>
              <a:rPr lang="pl-PL" sz="2200" dirty="0">
                <a:hlinkClick r:id="rId3"/>
              </a:rPr>
              <a:t>barbara.sawicka@put.poznan.pl</a:t>
            </a:r>
            <a:r>
              <a:rPr lang="de-DE" sz="2200" dirty="0"/>
              <a:t> </a:t>
            </a:r>
          </a:p>
          <a:p>
            <a:pPr marL="0" indent="0">
              <a:lnSpc>
                <a:spcPct val="110000"/>
              </a:lnSpc>
              <a:spcBef>
                <a:spcPts val="0"/>
              </a:spcBef>
              <a:spcAft>
                <a:spcPts val="600"/>
              </a:spcAft>
              <a:buNone/>
            </a:pPr>
            <a:r>
              <a:rPr lang="de-DE" sz="2200" dirty="0"/>
              <a:t>	Julia Zabala Delgado (</a:t>
            </a:r>
            <a:r>
              <a:rPr lang="de-DE" sz="2200" dirty="0" err="1"/>
              <a:t>Universitat</a:t>
            </a:r>
            <a:r>
              <a:rPr lang="de-DE" sz="2200" dirty="0"/>
              <a:t> </a:t>
            </a:r>
            <a:r>
              <a:rPr lang="de-DE" sz="2200" dirty="0" err="1"/>
              <a:t>Politècnica</a:t>
            </a:r>
            <a:r>
              <a:rPr lang="de-DE" sz="2200" dirty="0"/>
              <a:t> de </a:t>
            </a:r>
            <a:r>
              <a:rPr lang="de-DE" sz="2200" dirty="0" err="1"/>
              <a:t>València</a:t>
            </a:r>
            <a:r>
              <a:rPr lang="de-DE" sz="2200" dirty="0"/>
              <a:t>) : </a:t>
            </a:r>
            <a:r>
              <a:rPr lang="de-DE" sz="2200" dirty="0">
                <a:hlinkClick r:id="rId4"/>
              </a:rPr>
              <a:t>juzadel@upv.es</a:t>
            </a:r>
            <a:r>
              <a:rPr lang="de-DE" sz="2200" dirty="0"/>
              <a:t> </a:t>
            </a:r>
          </a:p>
          <a:p>
            <a:pPr marL="0" indent="0">
              <a:lnSpc>
                <a:spcPct val="110000"/>
              </a:lnSpc>
              <a:spcBef>
                <a:spcPts val="0"/>
              </a:spcBef>
              <a:spcAft>
                <a:spcPts val="600"/>
              </a:spcAft>
              <a:buNone/>
            </a:pPr>
            <a:r>
              <a:rPr lang="de-DE" sz="2200" dirty="0"/>
              <a:t>	Laurent Rouveyrol (</a:t>
            </a:r>
            <a:r>
              <a:rPr lang="de-DE" sz="2200" dirty="0" err="1"/>
              <a:t>Université</a:t>
            </a:r>
            <a:r>
              <a:rPr lang="de-DE" sz="2200" dirty="0"/>
              <a:t> Sorbonne </a:t>
            </a:r>
            <a:r>
              <a:rPr lang="de-DE" sz="2200"/>
              <a:t>Nouvelle) : </a:t>
            </a:r>
            <a:r>
              <a:rPr lang="de-DE" sz="2200" dirty="0">
                <a:hlinkClick r:id="rId5"/>
              </a:rPr>
              <a:t>Laurent.Rouveyrol@Sorbonne-Nouvelle.fr</a:t>
            </a:r>
            <a:r>
              <a:rPr lang="de-DE" sz="2200" dirty="0"/>
              <a:t> </a:t>
            </a:r>
          </a:p>
          <a:p>
            <a:pPr marL="0" indent="0">
              <a:lnSpc>
                <a:spcPct val="110000"/>
              </a:lnSpc>
              <a:spcBef>
                <a:spcPts val="0"/>
              </a:spcBef>
              <a:spcAft>
                <a:spcPts val="600"/>
              </a:spcAft>
              <a:buNone/>
            </a:pPr>
            <a:endParaRPr lang="de-DE" sz="2200" dirty="0"/>
          </a:p>
          <a:p>
            <a:pPr marL="0" indent="0">
              <a:buNone/>
            </a:pPr>
            <a:r>
              <a:rPr lang="fr-FR" sz="2400" dirty="0"/>
              <a:t>Site internet </a:t>
            </a:r>
            <a:r>
              <a:rPr lang="fr-FR" sz="2400" dirty="0" err="1"/>
              <a:t>VITbox</a:t>
            </a:r>
            <a:r>
              <a:rPr lang="fr-FR" sz="2400" dirty="0"/>
              <a:t> :</a:t>
            </a:r>
          </a:p>
          <a:p>
            <a:pPr marL="0" indent="0">
              <a:buNone/>
            </a:pPr>
            <a:r>
              <a:rPr lang="de-DE" sz="2400" dirty="0"/>
              <a:t>	</a:t>
            </a:r>
            <a:r>
              <a:rPr lang="de-DE" sz="2400" dirty="0">
                <a:hlinkClick r:id="rId6"/>
              </a:rPr>
              <a:t>www.ecml.at/companionvolumetoolbox</a:t>
            </a:r>
            <a:r>
              <a:rPr lang="de-DE" sz="2400" dirty="0"/>
              <a:t> </a:t>
            </a:r>
          </a:p>
          <a:p>
            <a:pPr marL="0" indent="0">
              <a:lnSpc>
                <a:spcPct val="110000"/>
              </a:lnSpc>
              <a:spcBef>
                <a:spcPts val="0"/>
              </a:spcBef>
              <a:spcAft>
                <a:spcPts val="600"/>
              </a:spcAft>
              <a:buNone/>
            </a:pPr>
            <a:endParaRPr lang="de-DE" sz="2200" dirty="0"/>
          </a:p>
        </p:txBody>
      </p:sp>
    </p:spTree>
    <p:extLst>
      <p:ext uri="{BB962C8B-B14F-4D97-AF65-F5344CB8AC3E}">
        <p14:creationId xmlns:p14="http://schemas.microsoft.com/office/powerpoint/2010/main" val="42041914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14CEBD-B6C0-4162-89B9-22E2B840F2EB}"/>
              </a:ext>
            </a:extLst>
          </p:cNvPr>
          <p:cNvSpPr>
            <a:spLocks noGrp="1"/>
          </p:cNvSpPr>
          <p:nvPr>
            <p:ph type="ctrTitle"/>
          </p:nvPr>
        </p:nvSpPr>
        <p:spPr/>
        <p:txBody>
          <a:bodyPr/>
          <a:lstStyle/>
          <a:p>
            <a:r>
              <a:rPr lang="fr-FR" dirty="0"/>
              <a:t>Buts et objectifs du </a:t>
            </a:r>
            <a:br>
              <a:rPr lang="fr-FR" dirty="0"/>
            </a:br>
            <a:r>
              <a:rPr lang="fr-FR" dirty="0"/>
              <a:t>projet </a:t>
            </a:r>
            <a:r>
              <a:rPr lang="fr-FR" dirty="0" err="1"/>
              <a:t>VITbox</a:t>
            </a:r>
            <a:endParaRPr lang="en-GB" dirty="0"/>
          </a:p>
        </p:txBody>
      </p:sp>
    </p:spTree>
    <p:extLst>
      <p:ext uri="{BB962C8B-B14F-4D97-AF65-F5344CB8AC3E}">
        <p14:creationId xmlns:p14="http://schemas.microsoft.com/office/powerpoint/2010/main" val="1905824553"/>
      </p:ext>
    </p:extLst>
  </p:cSld>
  <p:clrMapOvr>
    <a:masterClrMapping/>
  </p:clrMapOvr>
  <mc:AlternateContent xmlns:mc="http://schemas.openxmlformats.org/markup-compatibility/2006" xmlns:p14="http://schemas.microsoft.com/office/powerpoint/2010/main">
    <mc:Choice Requires="p14">
      <p:transition p14:dur="5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Contexte</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endParaRPr lang="en-GB" dirty="0"/>
          </a:p>
          <a:p>
            <a:pPr marL="357188" indent="-357188">
              <a:buNone/>
            </a:pPr>
            <a:r>
              <a:rPr lang="fr-FR" i="1" dirty="0"/>
              <a:t>Volume complémentaire </a:t>
            </a:r>
            <a:r>
              <a:rPr lang="fr-FR" dirty="0"/>
              <a:t>du CECR :
- 	publié en 2020 / 2021
- 	nouvelle vision de l’enseignement, de l’apprentissage et de l’évaluation des langues / changement de paradigme
- 	focus sur l’approche actionnelle, la communication en ligne, la médiation, les aspects plurilingues et pluriculturels
- 	nouvelle base de données de descripteurs validés
- 	etc.</a:t>
            </a:r>
            <a:endParaRPr lang="en-GB" dirty="0"/>
          </a:p>
        </p:txBody>
      </p:sp>
    </p:spTree>
    <p:extLst>
      <p:ext uri="{BB962C8B-B14F-4D97-AF65-F5344CB8AC3E}">
        <p14:creationId xmlns:p14="http://schemas.microsoft.com/office/powerpoint/2010/main" val="3552572940"/>
      </p:ext>
    </p:extLst>
  </p:cSld>
  <p:clrMapOvr>
    <a:masterClrMapping/>
  </p:clrMapOvr>
  <mc:AlternateContent xmlns:mc="http://schemas.openxmlformats.org/markup-compatibility/2006" xmlns:p14="http://schemas.microsoft.com/office/powerpoint/2010/main">
    <mc:Choice Requires="p14">
      <p:transition p14:dur="100" advClick="0" advTm="95000"/>
    </mc:Choice>
    <mc:Fallback xmlns="">
      <p:transition advClick="0" advTm="9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Motivation</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endParaRPr lang="en-GB" dirty="0"/>
          </a:p>
          <a:p>
            <a:pPr>
              <a:buFontTx/>
              <a:buChar char="-"/>
            </a:pPr>
            <a:r>
              <a:rPr lang="fr-FR" dirty="0"/>
              <a:t>mettre en œuvre les idées du </a:t>
            </a:r>
            <a:r>
              <a:rPr lang="fr-FR" i="1" dirty="0"/>
              <a:t>Volume complémentaire </a:t>
            </a:r>
            <a:r>
              <a:rPr lang="fr-FR" dirty="0"/>
              <a:t>du CECR à l’université et dans la formation professionnelle
soutenir les institutions, les formateurs d’enseignants et les enseignants dans ce processus
renforcer l’innovation 
mieux préparer les apprenants aux situations de communication sur le lieu de travail, à l’université et dans la recherche 
à l’aide de scénarios réels</a:t>
            </a:r>
            <a:endParaRPr lang="en-GB" dirty="0"/>
          </a:p>
        </p:txBody>
      </p:sp>
    </p:spTree>
    <p:extLst>
      <p:ext uri="{BB962C8B-B14F-4D97-AF65-F5344CB8AC3E}">
        <p14:creationId xmlns:p14="http://schemas.microsoft.com/office/powerpoint/2010/main" val="4183440095"/>
      </p:ext>
    </p:extLst>
  </p:cSld>
  <p:clrMapOvr>
    <a:masterClrMapping/>
  </p:clrMapOvr>
  <mc:AlternateContent xmlns:mc="http://schemas.openxmlformats.org/markup-compatibility/2006" xmlns:p14="http://schemas.microsoft.com/office/powerpoint/2010/main">
    <mc:Choice Requires="p14">
      <p:transition p14:dur="100" advClick="0" advTm="95000"/>
    </mc:Choice>
    <mc:Fallback xmlns="">
      <p:transition advClick="0" advTm="9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Quelle était l’idée initiale ? </a:t>
            </a:r>
            <a:br>
              <a:rPr lang="fr-FR" dirty="0"/>
            </a:br>
            <a:r>
              <a:rPr lang="fr-FR" dirty="0"/>
              <a:t>(description du projet)</a:t>
            </a:r>
            <a:endParaRPr lang="en-GB"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fontScale="85000" lnSpcReduction="10000"/>
          </a:bodyPr>
          <a:lstStyle/>
          <a:p>
            <a:pPr marL="0" indent="0">
              <a:buNone/>
            </a:pPr>
            <a:endParaRPr lang="en-GB" dirty="0"/>
          </a:p>
          <a:p>
            <a:pPr marL="0" indent="0">
              <a:buNone/>
            </a:pPr>
            <a:r>
              <a:rPr lang="fr-FR" dirty="0"/>
              <a:t>« Le projet </a:t>
            </a:r>
            <a:r>
              <a:rPr lang="fr-FR" dirty="0" err="1"/>
              <a:t>VITbox</a:t>
            </a:r>
            <a:r>
              <a:rPr lang="fr-FR" dirty="0"/>
              <a:t> vise à fournir des ressources numériques qui illustrent la manière de mettre en œuvre les idées du nouveau </a:t>
            </a:r>
            <a:r>
              <a:rPr lang="fr-FR" i="1" dirty="0"/>
              <a:t>Volume complémentaire </a:t>
            </a:r>
            <a:r>
              <a:rPr lang="fr-FR" dirty="0"/>
              <a:t>du CECR dans l’enseignement des langues à l’université et dans la formation professionnelle. Ces ressources comprendront de courtes vidéos, des listes de contrôle, des ressources textuelles et des tâches de cours qui seront utilisées par les formateurs d’enseignants et les éducateurs dans leurs programmes de formation et par les enseignants de langues à des fins d’auto-apprentissage. Le matériel sera produit en anglais et en français, mais comprendra des exemples tirés d’autres langues. L’idée derrière le projet </a:t>
            </a:r>
            <a:r>
              <a:rPr lang="fr-FR" dirty="0" err="1"/>
              <a:t>VITbox</a:t>
            </a:r>
            <a:r>
              <a:rPr lang="fr-FR" dirty="0"/>
              <a:t> est de fournir une boîte à outils ouverte à partir de laquelle les éducateurs, les formateurs et les enseignants peuvent choisir librement les ressources qu’ils jugent appropriées à leurs besoins, les adapter à leurs besoins de formation individuels et finalement créer leur propre matériel. » </a:t>
            </a:r>
            <a:endParaRPr lang="de-DE" dirty="0"/>
          </a:p>
        </p:txBody>
      </p:sp>
    </p:spTree>
    <p:extLst>
      <p:ext uri="{BB962C8B-B14F-4D97-AF65-F5344CB8AC3E}">
        <p14:creationId xmlns:p14="http://schemas.microsoft.com/office/powerpoint/2010/main" val="589167481"/>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Quels sont les buts et objectifs de la boîte à outils </a:t>
            </a:r>
            <a:r>
              <a:rPr lang="fr-FR" dirty="0" err="1"/>
              <a:t>VITbox</a:t>
            </a:r>
            <a:r>
              <a:rPr lang="fr-FR" dirty="0"/>
              <a:t> ?</a:t>
            </a:r>
            <a:endParaRPr lang="en-GB"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lstStyle/>
          <a:p>
            <a:pPr marL="0" indent="0">
              <a:buNone/>
            </a:pPr>
            <a:endParaRPr lang="en-GB" dirty="0"/>
          </a:p>
          <a:p>
            <a:pPr>
              <a:buFontTx/>
              <a:buChar char="-"/>
            </a:pPr>
            <a:r>
              <a:rPr lang="fr-FR" dirty="0"/>
              <a:t>Elle s’adresse aux formateurs d’enseignants, aux éducateurs et aux enseignants 
dans l’enseignement des langues à l’université et dans la formation professionnelle, 
leur fournit des outils, 
les aide à gérer le changement 
pour répondre aux besoins des nouvelles générations d’apprenants.</a:t>
            </a:r>
            <a:endParaRPr lang="de-DE" dirty="0"/>
          </a:p>
        </p:txBody>
      </p:sp>
    </p:spTree>
    <p:extLst>
      <p:ext uri="{BB962C8B-B14F-4D97-AF65-F5344CB8AC3E}">
        <p14:creationId xmlns:p14="http://schemas.microsoft.com/office/powerpoint/2010/main" val="2731356577"/>
      </p:ext>
    </p:extLst>
  </p:cSld>
  <p:clrMapOvr>
    <a:masterClrMapping/>
  </p:clrMapOvr>
  <mc:AlternateContent xmlns:mc="http://schemas.openxmlformats.org/markup-compatibility/2006" xmlns:p14="http://schemas.microsoft.com/office/powerpoint/2010/main">
    <mc:Choice Requires="p14">
      <p:transition p14:dur="5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Quel est l’objectif de ce projet </a:t>
            </a:r>
            <a:r>
              <a:rPr lang="en-GB" dirty="0"/>
              <a: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Objectifs généraux :</a:t>
            </a:r>
          </a:p>
          <a:p>
            <a:pPr>
              <a:buFontTx/>
              <a:buChar char="-"/>
            </a:pPr>
            <a:r>
              <a:rPr lang="fr-FR" dirty="0"/>
              <a:t>mise en œuvre des idées du </a:t>
            </a:r>
            <a:r>
              <a:rPr lang="fr-FR" i="1" dirty="0"/>
              <a:t>Volume complémentaire </a:t>
            </a:r>
            <a:r>
              <a:rPr lang="fr-FR" dirty="0"/>
              <a:t>du CECR du Conseil de l’Europe (2021) concernant l’enseignement et l’évaluation des langues à l’université et dans la formation professionnelle
mise en œuvre d’une approche actionnelle basée sur les tâches dans l’enseignement et l’évaluation
innover dans l’enseignement et l’évaluation des langues à l’université et dans la formation professionnelle</a:t>
            </a:r>
            <a:endParaRPr lang="en-GB" dirty="0"/>
          </a:p>
        </p:txBody>
      </p:sp>
    </p:spTree>
    <p:extLst>
      <p:ext uri="{BB962C8B-B14F-4D97-AF65-F5344CB8AC3E}">
        <p14:creationId xmlns:p14="http://schemas.microsoft.com/office/powerpoint/2010/main" val="2561240714"/>
      </p:ext>
    </p:extLst>
  </p:cSld>
  <p:clrMapOvr>
    <a:masterClrMapping/>
  </p:clrMapOvr>
  <mc:AlternateContent xmlns:mc="http://schemas.openxmlformats.org/markup-compatibility/2006" xmlns:p14="http://schemas.microsoft.com/office/powerpoint/2010/main">
    <mc:Choice Requires="p14">
      <p:transition p14:dur="5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Que voulons-nous atteindre ?</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r>
              <a:rPr lang="fr-FR" dirty="0"/>
              <a:t>Objectifs :</a:t>
            </a:r>
          </a:p>
          <a:p>
            <a:pPr>
              <a:buFontTx/>
              <a:buChar char="-"/>
            </a:pPr>
            <a:r>
              <a:rPr lang="fr-FR" dirty="0"/>
              <a:t>stimuler la formation professionnelle
contribuer à l’innovation concernant l’analyse des besoins, la planification des programmes d’études, la conception des cours et la méthodologie (enseignement et évaluation)
créer une communauté de pratique
renforcer les professionnels de l’enseignement et de l’évaluation des langues
gérer les changements</a:t>
            </a:r>
            <a:endParaRPr lang="en-GB" dirty="0"/>
          </a:p>
        </p:txBody>
      </p:sp>
    </p:spTree>
    <p:extLst>
      <p:ext uri="{BB962C8B-B14F-4D97-AF65-F5344CB8AC3E}">
        <p14:creationId xmlns:p14="http://schemas.microsoft.com/office/powerpoint/2010/main" val="41777057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Qu’avons-nous à offrir ?</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r>
              <a:rPr lang="fr-FR" dirty="0"/>
              <a:t>Nos ressources :</a:t>
            </a:r>
          </a:p>
          <a:p>
            <a:pPr>
              <a:buFontTx/>
              <a:buChar char="-"/>
            </a:pPr>
            <a:r>
              <a:rPr lang="fr-FR" dirty="0"/>
              <a:t>une boîte à outils numérique en libre accès, à offrir 
des modules complets sur des thèmes spécifiques et/ou des documents individuels,
y compris:</a:t>
            </a:r>
            <a:endParaRPr lang="en-GB" dirty="0"/>
          </a:p>
          <a:p>
            <a:pPr lvl="1">
              <a:buFontTx/>
              <a:buChar char="-"/>
            </a:pPr>
            <a:r>
              <a:rPr lang="fr-FR" dirty="0"/>
              <a:t>vidéo-clips 
matériel textuel et liens
listes de contrôle
exemples de scénarios, de tâches et d’activités ainsi que des exemples de scénarios d’examen</a:t>
            </a:r>
            <a:endParaRPr lang="en-GB" dirty="0"/>
          </a:p>
        </p:txBody>
      </p:sp>
    </p:spTree>
    <p:extLst>
      <p:ext uri="{BB962C8B-B14F-4D97-AF65-F5344CB8AC3E}">
        <p14:creationId xmlns:p14="http://schemas.microsoft.com/office/powerpoint/2010/main" val="8851891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EBA779AE75D1B4392648E3C1D41C58D" ma:contentTypeVersion="7" ma:contentTypeDescription="Ein neues Dokument erstellen." ma:contentTypeScope="" ma:versionID="834e91e5132d9f627f96b146cea4ba50">
  <xsd:schema xmlns:xsd="http://www.w3.org/2001/XMLSchema" xmlns:xs="http://www.w3.org/2001/XMLSchema" xmlns:p="http://schemas.microsoft.com/office/2006/metadata/properties" xmlns:ns3="92083406-4bd8-4448-8f8c-158fdb9bacb3" targetNamespace="http://schemas.microsoft.com/office/2006/metadata/properties" ma:root="true" ma:fieldsID="e28284a5945fba5ebd5a9cc98da4ec36" ns3:_="">
    <xsd:import namespace="92083406-4bd8-4448-8f8c-158fdb9bacb3"/>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083406-4bd8-4448-8f8c-158fdb9bac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ystemTags" ma:index="11" nillable="true" ma:displayName="MediaServiceSystemTags" ma:hidden="true" ma:internalName="MediaServiceSystemTags"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99EEB4-0BDE-4D40-8F41-E46EBF1F10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083406-4bd8-4448-8f8c-158fdb9bac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DDC333-EA3A-48FD-8071-75590E1E7162}">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92083406-4bd8-4448-8f8c-158fdb9bacb3"/>
    <ds:schemaRef ds:uri="http://www.w3.org/XML/1998/namespace"/>
  </ds:schemaRefs>
</ds:datastoreItem>
</file>

<file path=customXml/itemProps3.xml><?xml version="1.0" encoding="utf-8"?>
<ds:datastoreItem xmlns:ds="http://schemas.openxmlformats.org/officeDocument/2006/customXml" ds:itemID="{F895AE0B-1495-4E23-B953-658F695329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866</Words>
  <Application>Microsoft Office PowerPoint</Application>
  <PresentationFormat>Breitbild</PresentationFormat>
  <Paragraphs>61</Paragraphs>
  <Slides>14</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14</vt:i4>
      </vt:variant>
    </vt:vector>
  </HeadingPairs>
  <TitlesOfParts>
    <vt:vector size="18" baseType="lpstr">
      <vt:lpstr>Arial</vt:lpstr>
      <vt:lpstr>Calibri</vt:lpstr>
      <vt:lpstr>Calibri Light</vt:lpstr>
      <vt:lpstr>Office Theme</vt:lpstr>
      <vt:lpstr>Bienvenue au CELV</vt:lpstr>
      <vt:lpstr>Buts et objectifs du  projet VITbox</vt:lpstr>
      <vt:lpstr>Contexte</vt:lpstr>
      <vt:lpstr>Motivation</vt:lpstr>
      <vt:lpstr>Quelle était l’idée initiale ?  (description du projet)</vt:lpstr>
      <vt:lpstr>Quels sont les buts et objectifs de la boîte à outils VITbox ?</vt:lpstr>
      <vt:lpstr>Quel est l’objectif de ce projet ?</vt:lpstr>
      <vt:lpstr>Que voulons-nous atteindre ?</vt:lpstr>
      <vt:lpstr>Qu’avons-nous à offrir ?</vt:lpstr>
      <vt:lpstr>Comment bénéficier des ressources mis à votre disposition ?</vt:lpstr>
      <vt:lpstr>Qui peut utiliser ces ressources ?</vt:lpstr>
      <vt:lpstr>Quels sont les modules disponibles dans la boîte à outils?</vt:lpstr>
      <vt:lpstr>Intéressé ?</vt:lpstr>
      <vt:lpstr>Et qui se cache derrière le projet VITbox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Johann Fischer</cp:lastModifiedBy>
  <cp:revision>57</cp:revision>
  <dcterms:created xsi:type="dcterms:W3CDTF">2020-01-08T10:10:35Z</dcterms:created>
  <dcterms:modified xsi:type="dcterms:W3CDTF">2025-02-07T17:43:43Z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0x0101006EBA779AE75D1B4392648E3C1D41C58D</vt:lpwstr>
  </property>
</Properties>
</file>