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2" r:id="rId3"/>
    <p:sldId id="291" r:id="rId4"/>
    <p:sldId id="292" r:id="rId5"/>
    <p:sldId id="297" r:id="rId6"/>
    <p:sldId id="293" r:id="rId7"/>
    <p:sldId id="294" r:id="rId8"/>
    <p:sldId id="295"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69C509"/>
    <a:srgbClr val="3C9B00"/>
    <a:srgbClr val="007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64" d="100"/>
          <a:sy n="64" d="100"/>
        </p:scale>
        <p:origin x="488" y="32"/>
      </p:cViewPr>
      <p:guideLst/>
    </p:cSldViewPr>
  </p:slideViewPr>
  <p:notesTextViewPr>
    <p:cViewPr>
      <p:scale>
        <a:sx n="1" d="1"/>
        <a:sy n="1" d="1"/>
      </p:scale>
      <p:origin x="0" y="0"/>
    </p:cViewPr>
  </p:notesTextViewPr>
  <p:notesViewPr>
    <p:cSldViewPr snapToGrid="0">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9F75E8-3157-40D1-91A7-89E5ECBAD759}" type="datetimeFigureOut">
              <a:rPr lang="en-GB" smtClean="0"/>
              <a:t>12/01/2025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2532C-1669-4BC0-B362-1BA5C990DCB9}" type="slidenum">
              <a:rPr lang="en-GB" smtClean="0"/>
              <a:t>‹Nr.›</a:t>
            </a:fld>
            <a:endParaRPr lang="en-GB"/>
          </a:p>
        </p:txBody>
      </p:sp>
    </p:spTree>
    <p:extLst>
      <p:ext uri="{BB962C8B-B14F-4D97-AF65-F5344CB8AC3E}">
        <p14:creationId xmlns:p14="http://schemas.microsoft.com/office/powerpoint/2010/main" val="68167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9C623-DA96-44C8-AE75-8E5210F0FF01}" type="datetimeFigureOut">
              <a:rPr lang="de-AT" smtClean="0"/>
              <a:t>12.01.2025</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7D6DD-DFA2-43CB-AD64-2EC5BC4A30E6}" type="slidenum">
              <a:rPr lang="de-AT" smtClean="0"/>
              <a:t>‹Nr.›</a:t>
            </a:fld>
            <a:endParaRPr lang="de-AT"/>
          </a:p>
        </p:txBody>
      </p:sp>
    </p:spTree>
    <p:extLst>
      <p:ext uri="{BB962C8B-B14F-4D97-AF65-F5344CB8AC3E}">
        <p14:creationId xmlns:p14="http://schemas.microsoft.com/office/powerpoint/2010/main" val="24296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987D6DD-DFA2-43CB-AD64-2EC5BC4A30E6}" type="slidenum">
              <a:rPr lang="de-AT" smtClean="0"/>
              <a:t>1</a:t>
            </a:fld>
            <a:endParaRPr lang="de-AT"/>
          </a:p>
        </p:txBody>
      </p:sp>
    </p:spTree>
    <p:extLst>
      <p:ext uri="{BB962C8B-B14F-4D97-AF65-F5344CB8AC3E}">
        <p14:creationId xmlns:p14="http://schemas.microsoft.com/office/powerpoint/2010/main" val="34326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56970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11218862"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131996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CEF9E-739F-479A-88FF-406B976D3D36}"/>
              </a:ext>
            </a:extLst>
          </p:cNvPr>
          <p:cNvSpPr>
            <a:spLocks noGrp="1"/>
          </p:cNvSpPr>
          <p:nvPr>
            <p:ph type="title"/>
          </p:nvPr>
        </p:nvSpPr>
        <p:spPr>
          <a:xfrm>
            <a:off x="490654" y="365125"/>
            <a:ext cx="11218126"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28EFE50B-7C7C-4DF4-AE05-0FEACFD4FE66}"/>
              </a:ext>
            </a:extLst>
          </p:cNvPr>
          <p:cNvSpPr>
            <a:spLocks noGrp="1"/>
          </p:cNvSpPr>
          <p:nvPr>
            <p:ph idx="1"/>
          </p:nvPr>
        </p:nvSpPr>
        <p:spPr>
          <a:xfrm>
            <a:off x="490654" y="1825625"/>
            <a:ext cx="11218126" cy="405106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EACBC6-AFE4-4EA9-A032-D74003768541}"/>
              </a:ext>
            </a:extLst>
          </p:cNvPr>
          <p:cNvSpPr>
            <a:spLocks noGrp="1"/>
          </p:cNvSpPr>
          <p:nvPr>
            <p:ph type="dt" sz="half" idx="10"/>
          </p:nvPr>
        </p:nvSpPr>
        <p:spPr/>
        <p:txBody>
          <a:bodyPr/>
          <a:lstStyle/>
          <a:p>
            <a:fld id="{C570BBF5-6E72-4E8C-BE55-14BA2B23BCD2}" type="datetimeFigureOut">
              <a:rPr lang="de-DE" smtClean="0"/>
              <a:t>12.01.2025</a:t>
            </a:fld>
            <a:endParaRPr lang="de-DE"/>
          </a:p>
        </p:txBody>
      </p:sp>
      <p:sp>
        <p:nvSpPr>
          <p:cNvPr id="5" name="Fußzeilenplatzhalter 4">
            <a:extLst>
              <a:ext uri="{FF2B5EF4-FFF2-40B4-BE49-F238E27FC236}">
                <a16:creationId xmlns:a16="http://schemas.microsoft.com/office/drawing/2014/main" id="{E5E96894-4B8D-482F-97A6-3A24943B13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3BB609-F3DA-4FC9-A3A4-CA5302B44A04}"/>
              </a:ext>
            </a:extLst>
          </p:cNvPr>
          <p:cNvSpPr>
            <a:spLocks noGrp="1"/>
          </p:cNvSpPr>
          <p:nvPr>
            <p:ph type="sldNum" sz="quarter" idx="12"/>
          </p:nvPr>
        </p:nvSpPr>
        <p:spPr/>
        <p:txBody>
          <a:bodyPr/>
          <a:lstStyle/>
          <a:p>
            <a:fld id="{2BAB5ED3-B125-42CE-A61E-48765D752D54}" type="slidenum">
              <a:rPr lang="de-DE" smtClean="0"/>
              <a:t>‹Nr.›</a:t>
            </a:fld>
            <a:endParaRPr lang="de-DE"/>
          </a:p>
        </p:txBody>
      </p:sp>
    </p:spTree>
    <p:extLst>
      <p:ext uri="{BB962C8B-B14F-4D97-AF65-F5344CB8AC3E}">
        <p14:creationId xmlns:p14="http://schemas.microsoft.com/office/powerpoint/2010/main" val="318130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ecml.at/companionvolumetoolbox" TargetMode="External"/><Relationship Id="rId3" Type="http://schemas.openxmlformats.org/officeDocument/2006/relationships/slideLayout" Target="../slideLayouts/slideLayout3.xml"/><Relationship Id="rId7" Type="http://schemas.openxmlformats.org/officeDocument/2006/relationships/hyperlink" Target="https://creativecommons.org/licenses/by-nc-sa/4.0/deed.fr"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EB02360-0667-6566-737D-66FA438AF29A}"/>
              </a:ext>
            </a:extLst>
          </p:cNvPr>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5" name="Text Placeholder 2">
            <a:extLst>
              <a:ext uri="{FF2B5EF4-FFF2-40B4-BE49-F238E27FC236}">
                <a16:creationId xmlns:a16="http://schemas.microsoft.com/office/drawing/2014/main" id="{27393028-5D70-F427-EBA6-B168E3FA58B5}"/>
              </a:ext>
            </a:extLst>
          </p:cNvPr>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pic>
        <p:nvPicPr>
          <p:cNvPr id="6" name="Picture 5">
            <a:extLst>
              <a:ext uri="{FF2B5EF4-FFF2-40B4-BE49-F238E27FC236}">
                <a16:creationId xmlns:a16="http://schemas.microsoft.com/office/drawing/2014/main" id="{211E7658-2A30-CC1F-3F48-267A836A40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50333" y="5966902"/>
            <a:ext cx="1958447" cy="668161"/>
          </a:xfrm>
          <a:prstGeom prst="rect">
            <a:avLst/>
          </a:prstGeom>
        </p:spPr>
      </p:pic>
      <p:pic>
        <p:nvPicPr>
          <p:cNvPr id="7" name="Grafik 10">
            <a:extLst>
              <a:ext uri="{FF2B5EF4-FFF2-40B4-BE49-F238E27FC236}">
                <a16:creationId xmlns:a16="http://schemas.microsoft.com/office/drawing/2014/main" id="{1A1E7A6C-45FC-282E-6AE2-2297BA9CA18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654" y="6007208"/>
            <a:ext cx="1026915" cy="666881"/>
          </a:xfrm>
          <a:prstGeom prst="rect">
            <a:avLst/>
          </a:prstGeom>
        </p:spPr>
      </p:pic>
      <p:sp>
        <p:nvSpPr>
          <p:cNvPr id="8" name="TextBox 7">
            <a:extLst>
              <a:ext uri="{FF2B5EF4-FFF2-40B4-BE49-F238E27FC236}">
                <a16:creationId xmlns:a16="http://schemas.microsoft.com/office/drawing/2014/main" id="{B586F144-2371-04C7-569F-0EE4F46080DF}"/>
              </a:ext>
            </a:extLst>
          </p:cNvPr>
          <p:cNvSpPr txBox="1"/>
          <p:nvPr userDrawn="1"/>
        </p:nvSpPr>
        <p:spPr>
          <a:xfrm>
            <a:off x="2715208" y="6046237"/>
            <a:ext cx="7613780" cy="588826"/>
          </a:xfrm>
          <a:prstGeom prst="rect">
            <a:avLst/>
          </a:prstGeom>
          <a:noFill/>
        </p:spPr>
        <p:txBody>
          <a:bodyPr wrap="square" rtlCol="0">
            <a:spAutoFit/>
          </a:bodyPr>
          <a:lstStyle/>
          <a:p>
            <a:endParaRPr lang="en-US" dirty="0"/>
          </a:p>
        </p:txBody>
      </p:sp>
      <p:cxnSp>
        <p:nvCxnSpPr>
          <p:cNvPr id="12" name="Straight Connector 11">
            <a:extLst>
              <a:ext uri="{FF2B5EF4-FFF2-40B4-BE49-F238E27FC236}">
                <a16:creationId xmlns:a16="http://schemas.microsoft.com/office/drawing/2014/main" id="{8DAB3D37-2DB3-5E36-9E4F-45E683D6C8DE}"/>
              </a:ext>
            </a:extLst>
          </p:cNvPr>
          <p:cNvCxnSpPr/>
          <p:nvPr userDrawn="1"/>
        </p:nvCxnSpPr>
        <p:spPr>
          <a:xfrm>
            <a:off x="760095" y="9979025"/>
            <a:ext cx="4221480" cy="5715"/>
          </a:xfrm>
          <a:prstGeom prst="line">
            <a:avLst/>
          </a:prstGeom>
        </p:spPr>
        <p:style>
          <a:lnRef idx="1">
            <a:schemeClr val="dk1"/>
          </a:lnRef>
          <a:fillRef idx="0">
            <a:schemeClr val="dk1"/>
          </a:fillRef>
          <a:effectRef idx="0">
            <a:schemeClr val="dk1"/>
          </a:effectRef>
          <a:fontRef idx="minor">
            <a:schemeClr val="tx1"/>
          </a:fontRef>
        </p:style>
      </p:cxnSp>
      <p:sp>
        <p:nvSpPr>
          <p:cNvPr id="13" name="Rectangle 3">
            <a:extLst>
              <a:ext uri="{FF2B5EF4-FFF2-40B4-BE49-F238E27FC236}">
                <a16:creationId xmlns:a16="http://schemas.microsoft.com/office/drawing/2014/main" id="{D495F22F-0AFB-40B2-DB85-1EB21B446B86}"/>
              </a:ext>
            </a:extLst>
          </p:cNvPr>
          <p:cNvSpPr>
            <a:spLocks noChangeArrowheads="1"/>
          </p:cNvSpPr>
          <p:nvPr userDrawn="1"/>
        </p:nvSpPr>
        <p:spPr bwMode="auto">
          <a:xfrm>
            <a:off x="1517569" y="6057982"/>
            <a:ext cx="62613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464646"/>
                </a:solidFill>
                <a:effectLst/>
                <a:uLnTx/>
                <a:uFillTx/>
                <a:latin typeface="Calibri" panose="020F0502020204030204" pitchFamily="34" charset="0"/>
                <a:ea typeface="Arial" panose="020B0604020202020204" pitchFamily="34" charset="0"/>
                <a:cs typeface="Calibri" panose="020F0502020204030204" pitchFamily="34" charset="0"/>
              </a:rPr>
              <a:t>© 2023. </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Cette œuvre est soumise à la licence internationale </a:t>
            </a:r>
            <a:r>
              <a:rPr kumimoji="0" lang="fr-FR" sz="9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7"/>
              </a:rPr>
              <a:t>Attribution – Pas d’Utilisation Commerciale – Partage dans les Mêmes Conditions 4.0 International Creative Commons CC BY-NC-SA 4.0).</a:t>
            </a:r>
            <a:r>
              <a:rPr kumimoji="0" lang="fr-FR" sz="9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Attribution : Activité originale provenant de</a:t>
            </a:r>
            <a:endParaRPr kumimoji="0" lang="de-DE"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Fischer Johann (</a:t>
            </a:r>
            <a:r>
              <a:rPr kumimoji="0" lang="fr-FR" sz="9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et al.</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r>
              <a:rPr kumimoji="0" lang="fr-FR" sz="9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Boîte à outils pour la mise en œuvre du Volume complémentaire du CECR</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Conseil de l'Europe (Centre européen pour les langues vivantes), 2023, </a:t>
            </a:r>
            <a:r>
              <a:rPr kumimoji="0" lang="fr-FR" sz="9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8"/>
              </a:rPr>
              <a:t>www.ecml.at/companionvolumetoolbox</a:t>
            </a: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032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4282" y="2306270"/>
            <a:ext cx="9865895" cy="2722930"/>
          </a:xfrm>
        </p:spPr>
        <p:txBody>
          <a:bodyPr>
            <a:normAutofit fontScale="90000"/>
          </a:bodyPr>
          <a:lstStyle/>
          <a:p>
            <a:r>
              <a:rPr lang="fr-FR" dirty="0">
                <a:solidFill>
                  <a:schemeClr val="accent5">
                    <a:lumMod val="50000"/>
                  </a:schemeClr>
                </a:solidFill>
              </a:rPr>
              <a:t>L’approche actionnelle et la notion d’acteur social en bref</a:t>
            </a:r>
            <a:br>
              <a:rPr lang="fr-FR" dirty="0">
                <a:solidFill>
                  <a:schemeClr val="accent5">
                    <a:lumMod val="50000"/>
                  </a:schemeClr>
                </a:solidFill>
              </a:rPr>
            </a:br>
            <a:br>
              <a:rPr lang="fr-FR" sz="4400" dirty="0">
                <a:solidFill>
                  <a:schemeClr val="accent5">
                    <a:lumMod val="50000"/>
                  </a:schemeClr>
                </a:solidFill>
              </a:rPr>
            </a:br>
            <a:r>
              <a:rPr lang="fr-FR" sz="4400" dirty="0">
                <a:solidFill>
                  <a:schemeClr val="accent5">
                    <a:lumMod val="50000"/>
                  </a:schemeClr>
                </a:solidFill>
              </a:rPr>
              <a:t>Une introduction </a:t>
            </a:r>
          </a:p>
        </p:txBody>
      </p:sp>
      <p:sp>
        <p:nvSpPr>
          <p:cNvPr id="4" name="TextBox 3"/>
          <p:cNvSpPr txBox="1"/>
          <p:nvPr/>
        </p:nvSpPr>
        <p:spPr>
          <a:xfrm>
            <a:off x="383818" y="102686"/>
            <a:ext cx="1199429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69C509"/>
                </a:solidFill>
              </a:rPr>
              <a:t>CEFR Companion Volume implementation toolbox                                                                                                                            </a:t>
            </a:r>
          </a:p>
          <a:p>
            <a:r>
              <a:rPr lang="fr-FR" sz="1200" dirty="0">
                <a:solidFill>
                  <a:srgbClr val="1F4E79"/>
                </a:solidFill>
              </a:rPr>
              <a:t>Boîte à outils pour la mise en œuvre du volume complémentaire du CECR</a:t>
            </a:r>
          </a:p>
          <a:p>
            <a:r>
              <a:rPr lang="en-GB" sz="1200" b="1" dirty="0">
                <a:solidFill>
                  <a:srgbClr val="69C509"/>
                </a:solidFill>
              </a:rPr>
              <a:t>    </a:t>
            </a:r>
          </a:p>
        </p:txBody>
      </p:sp>
      <p:pic>
        <p:nvPicPr>
          <p:cNvPr id="3" name="Audio 2">
            <a:hlinkClick r:id="" action="ppaction://media"/>
            <a:extLst>
              <a:ext uri="{FF2B5EF4-FFF2-40B4-BE49-F238E27FC236}">
                <a16:creationId xmlns:a16="http://schemas.microsoft.com/office/drawing/2014/main" id="{4700E738-A1A1-49CA-AEC4-50A85D4F41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968994949"/>
      </p:ext>
    </p:extLst>
  </p:cSld>
  <p:clrMapOvr>
    <a:masterClrMapping/>
  </p:clrMapOvr>
  <mc:AlternateContent xmlns:mc="http://schemas.openxmlformats.org/markup-compatibility/2006">
    <mc:Choice xmlns:p14="http://schemas.microsoft.com/office/powerpoint/2010/main" Requires="p14">
      <p:transition spd="slow" p14:dur="2000" advTm="11847"/>
    </mc:Choice>
    <mc:Fallback>
      <p:transition spd="slow" advTm="118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fr-FR" dirty="0"/>
              <a:t>L’approche actionnelle</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fr-FR" dirty="0"/>
              <a:t>Le </a:t>
            </a:r>
            <a:r>
              <a:rPr lang="fr-FR" i="1" dirty="0"/>
              <a:t>Volume complémentaire </a:t>
            </a:r>
            <a:r>
              <a:rPr lang="fr-FR" dirty="0"/>
              <a:t>du CECR :</a:t>
            </a:r>
          </a:p>
          <a:p>
            <a:pPr>
              <a:buFontTx/>
              <a:buChar char="-"/>
            </a:pPr>
            <a:r>
              <a:rPr lang="fr-FR" dirty="0"/>
              <a:t>met l’accent sur l’approche actionnelle</a:t>
            </a:r>
          </a:p>
          <a:p>
            <a:pPr>
              <a:buFontTx/>
              <a:buChar char="-"/>
            </a:pPr>
            <a:r>
              <a:rPr lang="fr-FR" dirty="0"/>
              <a:t>met en évidence la notion de l’apprenant en tant qu’acteur social
met l’accent sur la nécessité d’utiliser des situations et des scénarios de la vie réelle
souligne l’importance de tâches réalistes, significatives et stimulantes</a:t>
            </a:r>
            <a:r>
              <a:rPr lang="en-GB" dirty="0"/>
              <a:t> </a:t>
            </a:r>
          </a:p>
        </p:txBody>
      </p:sp>
      <p:pic>
        <p:nvPicPr>
          <p:cNvPr id="4" name="Audio 4">
            <a:hlinkClick r:id="" action="ppaction://media"/>
            <a:extLst>
              <a:ext uri="{FF2B5EF4-FFF2-40B4-BE49-F238E27FC236}">
                <a16:creationId xmlns:a16="http://schemas.microsoft.com/office/drawing/2014/main" id="{D0112CD0-0201-4F04-880F-299E20DEFB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236273829"/>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fr-FR" dirty="0"/>
              <a:t>L’approche actionnelle</a:t>
            </a:r>
            <a:endParaRPr lang="en-GB" dirty="0"/>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endParaRPr lang="en-GB" dirty="0"/>
          </a:p>
          <a:p>
            <a:pPr>
              <a:buFontTx/>
              <a:buChar char="-"/>
            </a:pPr>
            <a:r>
              <a:rPr lang="fr-FR" dirty="0"/>
              <a:t>invite les apprenants à gérer des tâches authentiques qu’ils pourraient rencontrer dans leurs contextes individuels</a:t>
            </a:r>
            <a:r>
              <a:rPr lang="en-GB" dirty="0"/>
              <a:t> </a:t>
            </a:r>
          </a:p>
        </p:txBody>
      </p:sp>
      <p:pic>
        <p:nvPicPr>
          <p:cNvPr id="6" name="Audio 5">
            <a:hlinkClick r:id="" action="ppaction://media"/>
            <a:extLst>
              <a:ext uri="{FF2B5EF4-FFF2-40B4-BE49-F238E27FC236}">
                <a16:creationId xmlns:a16="http://schemas.microsoft.com/office/drawing/2014/main" id="{7EFA20F6-5FE6-423B-87F6-34E6C55AA4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432826173"/>
      </p:ext>
    </p:extLst>
  </p:cSld>
  <p:clrMapOvr>
    <a:masterClrMapping/>
  </p:clrMapOvr>
  <mc:AlternateContent xmlns:mc="http://schemas.openxmlformats.org/markup-compatibility/2006">
    <mc:Choice xmlns:p14="http://schemas.microsoft.com/office/powerpoint/2010/main" Requires="p14">
      <p:transition p14:dur="100" advTm="15028"/>
    </mc:Choice>
    <mc:Fallback>
      <p:transition advTm="15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fr-FR" dirty="0"/>
              <a:t>L’apprenant comme acteur social</a:t>
            </a:r>
            <a:endParaRPr lang="en-GB" dirty="0"/>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endParaRPr lang="en-GB" dirty="0"/>
          </a:p>
          <a:p>
            <a:pPr marL="0" indent="0">
              <a:buNone/>
            </a:pPr>
            <a:r>
              <a:rPr lang="fr-FR" dirty="0"/>
              <a:t>Les apprenants sont considérés être des acteurs sociaux</a:t>
            </a:r>
          </a:p>
          <a:p>
            <a:pPr marL="0" indent="0">
              <a:buNone/>
            </a:pPr>
            <a:r>
              <a:rPr lang="fr-FR" dirty="0"/>
              <a:t>- qui interagissent dans des situations réalistes 
- qui utilisent leurs compétences et connaissances individuelles
- qui expriment leurs intérêts et leurs idées personnels
- qui coconstruisent les connaissances dans les tâches collaboratives
- qui développent des idées et des solutions à des problèmes authentiques</a:t>
            </a:r>
            <a:endParaRPr lang="en-GB" dirty="0"/>
          </a:p>
        </p:txBody>
      </p:sp>
      <p:pic>
        <p:nvPicPr>
          <p:cNvPr id="8" name="Audio 7">
            <a:hlinkClick r:id="" action="ppaction://media"/>
            <a:extLst>
              <a:ext uri="{FF2B5EF4-FFF2-40B4-BE49-F238E27FC236}">
                <a16:creationId xmlns:a16="http://schemas.microsoft.com/office/drawing/2014/main" id="{A00F5A9C-5EEC-48C7-A14D-CD90E88196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331842683"/>
      </p:ext>
    </p:extLst>
  </p:cSld>
  <p:clrMapOvr>
    <a:masterClrMapping/>
  </p:clrMapOvr>
  <mc:AlternateContent xmlns:mc="http://schemas.openxmlformats.org/markup-compatibility/2006">
    <mc:Choice xmlns:p14="http://schemas.microsoft.com/office/powerpoint/2010/main" Requires="p14">
      <p:transition p14:dur="100" advTm="30162"/>
    </mc:Choice>
    <mc:Fallback>
      <p:transition advTm="30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fr-FR" dirty="0"/>
              <a:t>L’apprenant comme acteur social</a:t>
            </a:r>
            <a:endParaRPr lang="en-GB" dirty="0"/>
          </a:p>
        </p:txBody>
      </p:sp>
      <p:pic>
        <p:nvPicPr>
          <p:cNvPr id="8" name="Picture 2" descr="Concepto de personas sobre diseño de dibujos animados de mujer | Vector  Premium">
            <a:extLst>
              <a:ext uri="{FF2B5EF4-FFF2-40B4-BE49-F238E27FC236}">
                <a16:creationId xmlns:a16="http://schemas.microsoft.com/office/drawing/2014/main" id="{471379E5-CD2A-49C4-B0E4-FF43D464802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803" b="9477"/>
          <a:stretch/>
        </p:blipFill>
        <p:spPr bwMode="auto">
          <a:xfrm>
            <a:off x="5457013" y="4190742"/>
            <a:ext cx="1282157" cy="1313429"/>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9" name="Elipse 5">
            <a:extLst>
              <a:ext uri="{FF2B5EF4-FFF2-40B4-BE49-F238E27FC236}">
                <a16:creationId xmlns:a16="http://schemas.microsoft.com/office/drawing/2014/main" id="{FD8815F7-8D39-4FAB-86C1-B3D686952009}"/>
              </a:ext>
            </a:extLst>
          </p:cNvPr>
          <p:cNvSpPr/>
          <p:nvPr/>
        </p:nvSpPr>
        <p:spPr>
          <a:xfrm>
            <a:off x="2683565" y="3866321"/>
            <a:ext cx="2773448" cy="148361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interaction : négociation du sens</a:t>
            </a:r>
          </a:p>
        </p:txBody>
      </p:sp>
      <p:sp>
        <p:nvSpPr>
          <p:cNvPr id="10" name="Elipse 6">
            <a:extLst>
              <a:ext uri="{FF2B5EF4-FFF2-40B4-BE49-F238E27FC236}">
                <a16:creationId xmlns:a16="http://schemas.microsoft.com/office/drawing/2014/main" id="{4212DF83-1F79-4D17-8F68-BA58B66B0EEB}"/>
              </a:ext>
            </a:extLst>
          </p:cNvPr>
          <p:cNvSpPr/>
          <p:nvPr/>
        </p:nvSpPr>
        <p:spPr>
          <a:xfrm>
            <a:off x="6780260" y="3833819"/>
            <a:ext cx="3138992" cy="148361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médiation :</a:t>
            </a:r>
            <a:b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2000" b="0" i="0" u="none" strike="noStrike" kern="1200" cap="none" spc="0" normalizeH="0" baseline="0" noProof="0" dirty="0" err="1">
                <a:ln>
                  <a:noFill/>
                </a:ln>
                <a:solidFill>
                  <a:prstClr val="black"/>
                </a:solidFill>
                <a:effectLst/>
                <a:uLnTx/>
                <a:uFillTx/>
                <a:latin typeface="Calibri" panose="020F0502020204030204"/>
                <a:ea typeface="+mn-ea"/>
                <a:cs typeface="+mn-cs"/>
              </a:rPr>
              <a:t>coconstruction</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du sens</a:t>
            </a:r>
          </a:p>
        </p:txBody>
      </p:sp>
      <p:sp>
        <p:nvSpPr>
          <p:cNvPr id="11" name="Elipse 7">
            <a:extLst>
              <a:ext uri="{FF2B5EF4-FFF2-40B4-BE49-F238E27FC236}">
                <a16:creationId xmlns:a16="http://schemas.microsoft.com/office/drawing/2014/main" id="{9349D8A5-8B6A-45D5-8EDD-8EA7650DCA0B}"/>
              </a:ext>
            </a:extLst>
          </p:cNvPr>
          <p:cNvSpPr/>
          <p:nvPr/>
        </p:nvSpPr>
        <p:spPr>
          <a:xfrm>
            <a:off x="1252331" y="1388165"/>
            <a:ext cx="9710530" cy="4397188"/>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Imagen 8">
            <a:extLst>
              <a:ext uri="{FF2B5EF4-FFF2-40B4-BE49-F238E27FC236}">
                <a16:creationId xmlns:a16="http://schemas.microsoft.com/office/drawing/2014/main" id="{456F485B-3EE5-47B1-B110-B196ADA0C8D7}"/>
              </a:ext>
            </a:extLst>
          </p:cNvPr>
          <p:cNvPicPr>
            <a:picLocks noChangeAspect="1"/>
          </p:cNvPicPr>
          <p:nvPr/>
        </p:nvPicPr>
        <p:blipFill>
          <a:blip r:embed="rId5"/>
          <a:stretch>
            <a:fillRect/>
          </a:stretch>
        </p:blipFill>
        <p:spPr>
          <a:xfrm>
            <a:off x="9381925" y="1682633"/>
            <a:ext cx="1332768" cy="1332768"/>
          </a:xfrm>
          <a:prstGeom prst="rect">
            <a:avLst/>
          </a:prstGeom>
        </p:spPr>
      </p:pic>
      <p:pic>
        <p:nvPicPr>
          <p:cNvPr id="13" name="Picture 2" descr="User Accounts – PSYBooks">
            <a:extLst>
              <a:ext uri="{FF2B5EF4-FFF2-40B4-BE49-F238E27FC236}">
                <a16:creationId xmlns:a16="http://schemas.microsoft.com/office/drawing/2014/main" id="{1D7DF14F-3F78-490F-80B5-324EBC7BC4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2783" y="1547821"/>
            <a:ext cx="1665229" cy="1602391"/>
          </a:xfrm>
          <a:prstGeom prst="rect">
            <a:avLst/>
          </a:prstGeom>
          <a:noFill/>
          <a:extLst>
            <a:ext uri="{909E8E84-426E-40DD-AFC4-6F175D3DCCD1}">
              <a14:hiddenFill xmlns:a14="http://schemas.microsoft.com/office/drawing/2010/main">
                <a:solidFill>
                  <a:srgbClr val="FFFFFF"/>
                </a:solidFill>
              </a14:hiddenFill>
            </a:ext>
          </a:extLst>
        </p:spPr>
      </p:pic>
      <p:sp>
        <p:nvSpPr>
          <p:cNvPr id="14" name="Nube 4">
            <a:extLst>
              <a:ext uri="{FF2B5EF4-FFF2-40B4-BE49-F238E27FC236}">
                <a16:creationId xmlns:a16="http://schemas.microsoft.com/office/drawing/2014/main" id="{37A7FFA8-4F0D-422B-93A4-BFC9757C8D0F}"/>
              </a:ext>
            </a:extLst>
          </p:cNvPr>
          <p:cNvSpPr/>
          <p:nvPr/>
        </p:nvSpPr>
        <p:spPr>
          <a:xfrm>
            <a:off x="3388012" y="1540567"/>
            <a:ext cx="5825561" cy="2530906"/>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mobiliser des ressources linguistiques et pragmatiques dans un répertoire pluriculturel et plurilingue – réaliser en collaboration une tâche ou un projet de la vie réelle</a:t>
            </a:r>
            <a:endPar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7" name="Audio 16">
            <a:hlinkClick r:id="" action="ppaction://media"/>
            <a:extLst>
              <a:ext uri="{FF2B5EF4-FFF2-40B4-BE49-F238E27FC236}">
                <a16:creationId xmlns:a16="http://schemas.microsoft.com/office/drawing/2014/main" id="{FEFE2423-4B80-4C34-BF5D-9EC216DC7AD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746779988"/>
      </p:ext>
    </p:extLst>
  </p:cSld>
  <p:clrMapOvr>
    <a:masterClrMapping/>
  </p:clrMapOvr>
  <mc:AlternateContent xmlns:mc="http://schemas.openxmlformats.org/markup-compatibility/2006">
    <mc:Choice xmlns:p14="http://schemas.microsoft.com/office/powerpoint/2010/main" Requires="p14">
      <p:transition p14:dur="100" advTm="33006"/>
    </mc:Choice>
    <mc:Fallback>
      <p:transition advTm="33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fr-FR" dirty="0"/>
              <a:t>Situations et scénarios de la vie réelle</a:t>
            </a:r>
            <a:endParaRPr lang="en-GB" dirty="0"/>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endParaRPr lang="en-GB" dirty="0"/>
          </a:p>
          <a:p>
            <a:pPr marL="0" indent="0">
              <a:buNone/>
            </a:pPr>
            <a:r>
              <a:rPr lang="fr-FR" dirty="0"/>
              <a:t>En classe et lors de l’évaluation, les apprenants sont confrontés à des situations et des scénarios de la vie réelle</a:t>
            </a:r>
            <a:r>
              <a:rPr lang="en-GB" dirty="0"/>
              <a:t> </a:t>
            </a:r>
          </a:p>
          <a:p>
            <a:pPr>
              <a:buFontTx/>
              <a:buChar char="-"/>
            </a:pPr>
            <a:r>
              <a:rPr lang="fr-FR" dirty="0"/>
              <a:t>qui ont du sens pour eux et 
qui les motivent, par exemple, à trouver une solution à un problème donné ou à développer des idées sur un sujet spécifique</a:t>
            </a:r>
            <a:endParaRPr lang="en-GB" dirty="0"/>
          </a:p>
        </p:txBody>
      </p:sp>
      <p:pic>
        <p:nvPicPr>
          <p:cNvPr id="6" name="Audio 5">
            <a:hlinkClick r:id="" action="ppaction://media"/>
            <a:extLst>
              <a:ext uri="{FF2B5EF4-FFF2-40B4-BE49-F238E27FC236}">
                <a16:creationId xmlns:a16="http://schemas.microsoft.com/office/drawing/2014/main" id="{5CAF3A4B-9745-47E1-B551-10FDD69931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042020828"/>
      </p:ext>
    </p:extLst>
  </p:cSld>
  <p:clrMapOvr>
    <a:masterClrMapping/>
  </p:clrMapOvr>
  <mc:AlternateContent xmlns:mc="http://schemas.openxmlformats.org/markup-compatibility/2006">
    <mc:Choice xmlns:p14="http://schemas.microsoft.com/office/powerpoint/2010/main" Requires="p14">
      <p:transition p14:dur="100" advTm="21805"/>
    </mc:Choice>
    <mc:Fallback>
      <p:transition advTm="21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fr-FR" dirty="0"/>
              <a:t>L’utilisation de tâches réalistes et significatives</a:t>
            </a:r>
            <a:endParaRPr lang="en-GB" dirty="0"/>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endParaRPr lang="en-GB" dirty="0"/>
          </a:p>
          <a:p>
            <a:pPr marL="0" indent="0">
              <a:buNone/>
            </a:pPr>
            <a:r>
              <a:rPr lang="fr-FR" dirty="0"/>
              <a:t>Les enseignants ont intér</a:t>
            </a:r>
            <a:r>
              <a:rPr lang="fr-FR" dirty="0">
                <a:latin typeface="Calibri" panose="020F0502020204030204" pitchFamily="34" charset="0"/>
                <a:ea typeface="Calibri" panose="020F0502020204030204" pitchFamily="34" charset="0"/>
                <a:cs typeface="Calibri" panose="020F0502020204030204" pitchFamily="34" charset="0"/>
              </a:rPr>
              <a:t>êt à </a:t>
            </a:r>
            <a:r>
              <a:rPr lang="fr-FR" dirty="0"/>
              <a:t>proposer aux apprenants des tâches réalistes et significatives qui les motivent</a:t>
            </a:r>
            <a:r>
              <a:rPr lang="en-GB" dirty="0"/>
              <a:t> </a:t>
            </a:r>
          </a:p>
          <a:p>
            <a:pPr>
              <a:buFontTx/>
              <a:buChar char="-"/>
            </a:pPr>
            <a:r>
              <a:rPr lang="fr-FR" dirty="0"/>
              <a:t>à s’engager dans des situations réalistes d’interaction et</a:t>
            </a:r>
            <a:r>
              <a:rPr lang="en-GB" dirty="0"/>
              <a:t> </a:t>
            </a:r>
          </a:p>
          <a:p>
            <a:pPr>
              <a:buFontTx/>
              <a:buChar char="-"/>
            </a:pPr>
            <a:r>
              <a:rPr lang="fr-FR" dirty="0"/>
              <a:t>à discuter des sujets spécifiques avec leurs pairs</a:t>
            </a:r>
            <a:endParaRPr lang="en-GB" dirty="0"/>
          </a:p>
          <a:p>
            <a:pPr>
              <a:buFontTx/>
              <a:buChar char="-"/>
            </a:pPr>
            <a:r>
              <a:rPr lang="fr-FR" dirty="0"/>
              <a:t>afin de développer ensemble un résultat ou un produit spécifique ou de trouver une solution à un problème donné</a:t>
            </a:r>
            <a:endParaRPr lang="en-GB" dirty="0"/>
          </a:p>
        </p:txBody>
      </p:sp>
      <p:pic>
        <p:nvPicPr>
          <p:cNvPr id="5" name="Audio 4">
            <a:hlinkClick r:id="" action="ppaction://media"/>
            <a:extLst>
              <a:ext uri="{FF2B5EF4-FFF2-40B4-BE49-F238E27FC236}">
                <a16:creationId xmlns:a16="http://schemas.microsoft.com/office/drawing/2014/main" id="{5E141D1B-683D-4548-8702-C7A156D57F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711318783"/>
      </p:ext>
    </p:extLst>
  </p:cSld>
  <p:clrMapOvr>
    <a:masterClrMapping/>
  </p:clrMapOvr>
  <mc:AlternateContent xmlns:mc="http://schemas.openxmlformats.org/markup-compatibility/2006">
    <mc:Choice xmlns:p14="http://schemas.microsoft.com/office/powerpoint/2010/main" Requires="p14">
      <p:transition p14:dur="100" advTm="24487"/>
    </mc:Choice>
    <mc:Fallback>
      <p:transition advTm="24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fr-FR" dirty="0"/>
              <a:t>Lecture recommandée sur l’approche actionnelle</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fr-FR" dirty="0"/>
              <a:t>Pour en savoir plus sur l’approche actionnelle :</a:t>
            </a:r>
          </a:p>
          <a:p>
            <a:pPr marL="0" indent="0">
              <a:buNone/>
            </a:pPr>
            <a:r>
              <a:rPr lang="fr-FR" dirty="0"/>
              <a:t>- Chapitre 2 « Éléments clés du CECR pour l’enseignement et l’apprentissage » du Volume complémentaire du CECR :</a:t>
            </a:r>
          </a:p>
          <a:p>
            <a:pPr marL="541338" indent="0">
              <a:buNone/>
            </a:pPr>
            <a:r>
              <a:rPr lang="fr-FR" dirty="0"/>
              <a:t>Conseil de l’Europe (2021) : </a:t>
            </a:r>
            <a:r>
              <a:rPr lang="fr-FR" i="1" dirty="0"/>
              <a:t>Cadre</a:t>
            </a:r>
            <a:r>
              <a:rPr lang="fr-FR" dirty="0"/>
              <a:t> </a:t>
            </a:r>
            <a:r>
              <a:rPr lang="fr-FR" i="1" dirty="0"/>
              <a:t>européen commun de référence pour les langues : apprendre, enseigner, évaluer – Volume complémentaire.</a:t>
            </a:r>
            <a:r>
              <a:rPr lang="fr-FR" dirty="0"/>
              <a:t> Strasbourg : Éditions du Conseil de l’Europe, 27-47.</a:t>
            </a:r>
          </a:p>
          <a:p>
            <a:pPr marL="0" indent="0">
              <a:buNone/>
            </a:pPr>
            <a:r>
              <a:rPr lang="en-GB" dirty="0"/>
              <a:t>-  </a:t>
            </a:r>
            <a:r>
              <a:rPr lang="de-DE" dirty="0" err="1"/>
              <a:t>Piccardo</a:t>
            </a:r>
            <a:r>
              <a:rPr lang="de-DE" dirty="0"/>
              <a:t>, Enrica / North, Brian (2019) : </a:t>
            </a:r>
            <a:r>
              <a:rPr lang="en-US" i="1" dirty="0"/>
              <a:t>The Action-oriented Approach. A 	Dynamic Vision of Language Education</a:t>
            </a:r>
            <a:r>
              <a:rPr lang="en-US" dirty="0"/>
              <a:t>. Bristol : Multilingual Matters.</a:t>
            </a:r>
          </a:p>
        </p:txBody>
      </p:sp>
      <p:pic>
        <p:nvPicPr>
          <p:cNvPr id="5" name="Audio 4">
            <a:hlinkClick r:id="" action="ppaction://media"/>
            <a:extLst>
              <a:ext uri="{FF2B5EF4-FFF2-40B4-BE49-F238E27FC236}">
                <a16:creationId xmlns:a16="http://schemas.microsoft.com/office/drawing/2014/main" id="{83DC33E9-1134-4C8E-9E47-3B3E62A890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100620997"/>
      </p:ext>
    </p:extLst>
  </p:cSld>
  <p:clrMapOvr>
    <a:masterClrMapping/>
  </p:clrMapOvr>
  <mc:AlternateContent xmlns:mc="http://schemas.openxmlformats.org/markup-compatibility/2006">
    <mc:Choice xmlns:p14="http://schemas.microsoft.com/office/powerpoint/2010/main" Requires="p14">
      <p:transition p14:dur="100" advTm="28879"/>
    </mc:Choice>
    <mc:Fallback>
      <p:transition advTm="28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Words>
  <Application>Microsoft Office PowerPoint</Application>
  <PresentationFormat>Breitbild</PresentationFormat>
  <Paragraphs>35</Paragraphs>
  <Slides>8</Slides>
  <Notes>1</Notes>
  <HiddenSlides>0</HiddenSlides>
  <MMClips>8</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Calibri Light</vt:lpstr>
      <vt:lpstr>Times New Roman</vt:lpstr>
      <vt:lpstr>Office Theme</vt:lpstr>
      <vt:lpstr>L’approche actionnelle et la notion d’acteur social en bref  Une introduction </vt:lpstr>
      <vt:lpstr>L’approche actionnelle</vt:lpstr>
      <vt:lpstr>L’approche actionnelle</vt:lpstr>
      <vt:lpstr>L’apprenant comme acteur social</vt:lpstr>
      <vt:lpstr>L’apprenant comme acteur social</vt:lpstr>
      <vt:lpstr>Situations et scénarios de la vie réelle</vt:lpstr>
      <vt:lpstr>L’utilisation de tâches réalistes et significatives</vt:lpstr>
      <vt:lpstr>Lecture recommandée sur l’approche actionnelle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Friedrich</dc:creator>
  <cp:lastModifiedBy>Johann Fischer</cp:lastModifiedBy>
  <cp:revision>83</cp:revision>
  <dcterms:created xsi:type="dcterms:W3CDTF">2020-01-08T10:10:35Z</dcterms:created>
  <dcterms:modified xsi:type="dcterms:W3CDTF">2025-01-12T12:17:26Z</dcterms:modified>
</cp:coreProperties>
</file>