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xml" ContentType="application/vnd.openxmlformats-officedocument.presentationml.tags+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70" r:id="rId3"/>
    <p:sldId id="266" r:id="rId4"/>
    <p:sldId id="267" r:id="rId5"/>
    <p:sldId id="268" r:id="rId6"/>
    <p:sldId id="262"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4BE23B-EA10-C84D-6726-A6B3F765DA32}" name="Marisa Cavalli" initials="MRC" userId="Marisa Cavall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178" autoAdjust="0"/>
    <p:restoredTop sz="89136" autoAdjust="0"/>
  </p:normalViewPr>
  <p:slideViewPr>
    <p:cSldViewPr snapToGrid="0">
      <p:cViewPr varScale="1">
        <p:scale>
          <a:sx n="61" d="100"/>
          <a:sy n="61" d="100"/>
        </p:scale>
        <p:origin x="288" y="5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diagrams/_rels/data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rawing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fr-FR" noProof="0" dirty="0"/>
            <a:t>Compétence plurilingue et pluriculturelle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fr-FR" noProof="0" dirty="0">
              <a:solidFill>
                <a:schemeClr val="accent1">
                  <a:lumMod val="50000"/>
                </a:schemeClr>
              </a:solidFill>
            </a:rPr>
            <a:t>Compréhension plurilingue</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custScaleX="210867" custLinFactNeighborX="-25356" custLinFactNeighborY="-1127">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custScaleX="209740" custLinFactNeighborX="-25919" custLinFactNeighborY="-1127">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F99CE-965B-464F-9D4D-C2061FAF2230}" type="doc">
      <dgm:prSet loTypeId="urn:microsoft.com/office/officeart/2009/layout/CircleArrowProcess" loCatId="" qsTypeId="urn:microsoft.com/office/officeart/2005/8/quickstyle/simple1" qsCatId="simple" csTypeId="urn:microsoft.com/office/officeart/2005/8/colors/accent1_2" csCatId="accent1" phldr="1"/>
      <dgm:spPr/>
      <dgm:t>
        <a:bodyPr/>
        <a:lstStyle/>
        <a:p>
          <a:endParaRPr lang="es-ES"/>
        </a:p>
      </dgm:t>
    </dgm:pt>
    <dgm:pt modelId="{962CCEB3-25C1-9F46-825B-452B7DD8EB77}">
      <dgm:prSet phldrT="[Texto]" custT="1"/>
      <dgm:spPr/>
      <dgm:t>
        <a:bodyPr/>
        <a:lstStyle/>
        <a:p>
          <a:r>
            <a:rPr lang="fr-FR" sz="1200" noProof="0" dirty="0"/>
            <a:t>La connaissance de plusieurs langues peut aider à comprendre des textes dans une autre langue</a:t>
          </a:r>
        </a:p>
      </dgm:t>
    </dgm:pt>
    <dgm:pt modelId="{802C5667-6612-4145-8455-D4ABE2EE4F65}" type="parTrans" cxnId="{39FC3551-7831-604E-BF2C-009D49C5AD08}">
      <dgm:prSet/>
      <dgm:spPr/>
      <dgm:t>
        <a:bodyPr/>
        <a:lstStyle/>
        <a:p>
          <a:endParaRPr lang="es-ES"/>
        </a:p>
      </dgm:t>
    </dgm:pt>
    <dgm:pt modelId="{6AEC0660-673A-9448-8E1D-71D7B26E9C59}" type="sibTrans" cxnId="{39FC3551-7831-604E-BF2C-009D49C5AD08}">
      <dgm:prSet/>
      <dgm:spPr/>
      <dgm:t>
        <a:bodyPr/>
        <a:lstStyle/>
        <a:p>
          <a:endParaRPr lang="es-ES"/>
        </a:p>
      </dgm:t>
    </dgm:pt>
    <dgm:pt modelId="{BCC403B1-37CA-9A4F-8598-47E1CF897827}">
      <dgm:prSet phldrT="[Texto]"/>
      <dgm:spPr/>
      <dgm:t>
        <a:bodyPr/>
        <a:lstStyle/>
        <a:p>
          <a:r>
            <a:rPr lang="fr-FR" noProof="0" dirty="0"/>
            <a:t>La flexibilité et l’adaptabilité de la pensée sont essentielles</a:t>
          </a:r>
        </a:p>
      </dgm:t>
    </dgm:pt>
    <dgm:pt modelId="{5428AB41-B3E1-CA44-9FFF-8BB4A0E4D0EF}" type="parTrans" cxnId="{A3D396A2-87D3-2D4A-A4F1-739933B12BC8}">
      <dgm:prSet/>
      <dgm:spPr/>
      <dgm:t>
        <a:bodyPr/>
        <a:lstStyle/>
        <a:p>
          <a:endParaRPr lang="es-ES"/>
        </a:p>
      </dgm:t>
    </dgm:pt>
    <dgm:pt modelId="{A5A4356B-23F8-C04F-86D4-87197FFB1EE8}" type="sibTrans" cxnId="{A3D396A2-87D3-2D4A-A4F1-739933B12BC8}">
      <dgm:prSet/>
      <dgm:spPr/>
      <dgm:t>
        <a:bodyPr/>
        <a:lstStyle/>
        <a:p>
          <a:endParaRPr lang="es-ES"/>
        </a:p>
      </dgm:t>
    </dgm:pt>
    <dgm:pt modelId="{E35AE6E7-E588-AC49-9890-1A50CE2E66E1}">
      <dgm:prSet phldrT="[Texto]"/>
      <dgm:spPr/>
      <dgm:t>
        <a:bodyPr/>
        <a:lstStyle/>
        <a:p>
          <a:r>
            <a:rPr lang="fr-FR" noProof="0" dirty="0"/>
            <a:t>La maîtrise d’autres langues peut être partielle et utile</a:t>
          </a:r>
        </a:p>
      </dgm:t>
    </dgm:pt>
    <dgm:pt modelId="{3281E72C-F0B1-864A-8893-4B13FAFB7D40}" type="parTrans" cxnId="{D7B5843A-9650-3E4B-9765-0A3BFE8F5E30}">
      <dgm:prSet/>
      <dgm:spPr/>
      <dgm:t>
        <a:bodyPr/>
        <a:lstStyle/>
        <a:p>
          <a:endParaRPr lang="es-ES"/>
        </a:p>
      </dgm:t>
    </dgm:pt>
    <dgm:pt modelId="{250218B5-F490-D24F-A52D-60C932CB90ED}" type="sibTrans" cxnId="{D7B5843A-9650-3E4B-9765-0A3BFE8F5E30}">
      <dgm:prSet/>
      <dgm:spPr/>
      <dgm:t>
        <a:bodyPr/>
        <a:lstStyle/>
        <a:p>
          <a:endParaRPr lang="es-ES"/>
        </a:p>
      </dgm:t>
    </dgm:pt>
    <dgm:pt modelId="{93D71392-F65A-5A43-B48E-AD02D867935B}" type="pres">
      <dgm:prSet presAssocID="{017F99CE-965B-464F-9D4D-C2061FAF2230}" presName="Name0" presStyleCnt="0">
        <dgm:presLayoutVars>
          <dgm:chMax val="7"/>
          <dgm:chPref val="7"/>
          <dgm:dir/>
          <dgm:animLvl val="lvl"/>
        </dgm:presLayoutVars>
      </dgm:prSet>
      <dgm:spPr/>
    </dgm:pt>
    <dgm:pt modelId="{59C4BE20-2BDF-7D44-95A2-EE0B3109BD3C}" type="pres">
      <dgm:prSet presAssocID="{962CCEB3-25C1-9F46-825B-452B7DD8EB77}" presName="Accent1" presStyleCnt="0"/>
      <dgm:spPr/>
    </dgm:pt>
    <dgm:pt modelId="{2B430469-C295-0C4A-A654-DC94DA3B83AC}" type="pres">
      <dgm:prSet presAssocID="{962CCEB3-25C1-9F46-825B-452B7DD8EB77}" presName="Accent" presStyleLbl="node1" presStyleIdx="0" presStyleCnt="3"/>
      <dgm:spPr/>
    </dgm:pt>
    <dgm:pt modelId="{3D0ACFC8-E3C8-BB41-90D3-B7A82F5ED2AF}" type="pres">
      <dgm:prSet presAssocID="{962CCEB3-25C1-9F46-825B-452B7DD8EB77}" presName="Parent1" presStyleLbl="revTx" presStyleIdx="0" presStyleCnt="3" custLinFactNeighborY="-10087">
        <dgm:presLayoutVars>
          <dgm:chMax val="1"/>
          <dgm:chPref val="1"/>
          <dgm:bulletEnabled val="1"/>
        </dgm:presLayoutVars>
      </dgm:prSet>
      <dgm:spPr/>
    </dgm:pt>
    <dgm:pt modelId="{C6916FBA-0D41-284B-80A5-E3236077B0B2}" type="pres">
      <dgm:prSet presAssocID="{BCC403B1-37CA-9A4F-8598-47E1CF897827}" presName="Accent2" presStyleCnt="0"/>
      <dgm:spPr/>
    </dgm:pt>
    <dgm:pt modelId="{3922EFB3-6293-D547-BE0F-04251DB88531}" type="pres">
      <dgm:prSet presAssocID="{BCC403B1-37CA-9A4F-8598-47E1CF897827}" presName="Accent" presStyleLbl="node1" presStyleIdx="1" presStyleCnt="3"/>
      <dgm:spPr/>
    </dgm:pt>
    <dgm:pt modelId="{ED38AD67-6529-B440-9FF6-A342E3868079}" type="pres">
      <dgm:prSet presAssocID="{BCC403B1-37CA-9A4F-8598-47E1CF897827}" presName="Parent2" presStyleLbl="revTx" presStyleIdx="1" presStyleCnt="3" custLinFactNeighborY="-2882">
        <dgm:presLayoutVars>
          <dgm:chMax val="1"/>
          <dgm:chPref val="1"/>
          <dgm:bulletEnabled val="1"/>
        </dgm:presLayoutVars>
      </dgm:prSet>
      <dgm:spPr/>
    </dgm:pt>
    <dgm:pt modelId="{40462526-D735-3D42-85D5-619E3658CADD}" type="pres">
      <dgm:prSet presAssocID="{E35AE6E7-E588-AC49-9890-1A50CE2E66E1}" presName="Accent3" presStyleCnt="0"/>
      <dgm:spPr/>
    </dgm:pt>
    <dgm:pt modelId="{0B6D8B5F-DD8D-7E4F-8C5C-462BDFCE2BC5}" type="pres">
      <dgm:prSet presAssocID="{E35AE6E7-E588-AC49-9890-1A50CE2E66E1}" presName="Accent" presStyleLbl="node1" presStyleIdx="2" presStyleCnt="3"/>
      <dgm:spPr/>
    </dgm:pt>
    <dgm:pt modelId="{CE4CEA51-329B-8040-AE5E-7CE84CCCFECF}" type="pres">
      <dgm:prSet presAssocID="{E35AE6E7-E588-AC49-9890-1A50CE2E66E1}" presName="Parent3" presStyleLbl="revTx" presStyleIdx="2" presStyleCnt="3">
        <dgm:presLayoutVars>
          <dgm:chMax val="1"/>
          <dgm:chPref val="1"/>
          <dgm:bulletEnabled val="1"/>
        </dgm:presLayoutVars>
      </dgm:prSet>
      <dgm:spPr/>
    </dgm:pt>
  </dgm:ptLst>
  <dgm:cxnLst>
    <dgm:cxn modelId="{1DF33E17-3C97-7B4F-8EB8-CCD960327EA0}" type="presOf" srcId="{962CCEB3-25C1-9F46-825B-452B7DD8EB77}" destId="{3D0ACFC8-E3C8-BB41-90D3-B7A82F5ED2AF}" srcOrd="0" destOrd="0" presId="urn:microsoft.com/office/officeart/2009/layout/CircleArrowProcess"/>
    <dgm:cxn modelId="{D7B5843A-9650-3E4B-9765-0A3BFE8F5E30}" srcId="{017F99CE-965B-464F-9D4D-C2061FAF2230}" destId="{E35AE6E7-E588-AC49-9890-1A50CE2E66E1}" srcOrd="2" destOrd="0" parTransId="{3281E72C-F0B1-864A-8893-4B13FAFB7D40}" sibTransId="{250218B5-F490-D24F-A52D-60C932CB90ED}"/>
    <dgm:cxn modelId="{25433864-4248-734D-907B-21FCB3022300}" type="presOf" srcId="{BCC403B1-37CA-9A4F-8598-47E1CF897827}" destId="{ED38AD67-6529-B440-9FF6-A342E3868079}" srcOrd="0" destOrd="0" presId="urn:microsoft.com/office/officeart/2009/layout/CircleArrowProcess"/>
    <dgm:cxn modelId="{39FC3551-7831-604E-BF2C-009D49C5AD08}" srcId="{017F99CE-965B-464F-9D4D-C2061FAF2230}" destId="{962CCEB3-25C1-9F46-825B-452B7DD8EB77}" srcOrd="0" destOrd="0" parTransId="{802C5667-6612-4145-8455-D4ABE2EE4F65}" sibTransId="{6AEC0660-673A-9448-8E1D-71D7B26E9C59}"/>
    <dgm:cxn modelId="{F8EE7E7C-6F41-884F-966F-36A8203DDA51}" type="presOf" srcId="{017F99CE-965B-464F-9D4D-C2061FAF2230}" destId="{93D71392-F65A-5A43-B48E-AD02D867935B}" srcOrd="0" destOrd="0" presId="urn:microsoft.com/office/officeart/2009/layout/CircleArrowProcess"/>
    <dgm:cxn modelId="{A3D396A2-87D3-2D4A-A4F1-739933B12BC8}" srcId="{017F99CE-965B-464F-9D4D-C2061FAF2230}" destId="{BCC403B1-37CA-9A4F-8598-47E1CF897827}" srcOrd="1" destOrd="0" parTransId="{5428AB41-B3E1-CA44-9FFF-8BB4A0E4D0EF}" sibTransId="{A5A4356B-23F8-C04F-86D4-87197FFB1EE8}"/>
    <dgm:cxn modelId="{804F56DC-47FA-A842-A971-D02FE03AE614}" type="presOf" srcId="{E35AE6E7-E588-AC49-9890-1A50CE2E66E1}" destId="{CE4CEA51-329B-8040-AE5E-7CE84CCCFECF}" srcOrd="0" destOrd="0" presId="urn:microsoft.com/office/officeart/2009/layout/CircleArrowProcess"/>
    <dgm:cxn modelId="{4C5B92A6-A53F-B54D-9FA6-DFB4D0E31398}" type="presParOf" srcId="{93D71392-F65A-5A43-B48E-AD02D867935B}" destId="{59C4BE20-2BDF-7D44-95A2-EE0B3109BD3C}" srcOrd="0" destOrd="0" presId="urn:microsoft.com/office/officeart/2009/layout/CircleArrowProcess"/>
    <dgm:cxn modelId="{82D1303D-FC65-3345-874D-CAFC8CE43CBE}" type="presParOf" srcId="{59C4BE20-2BDF-7D44-95A2-EE0B3109BD3C}" destId="{2B430469-C295-0C4A-A654-DC94DA3B83AC}" srcOrd="0" destOrd="0" presId="urn:microsoft.com/office/officeart/2009/layout/CircleArrowProcess"/>
    <dgm:cxn modelId="{FC0DC818-30C7-6E43-BBE3-87972F19D860}" type="presParOf" srcId="{93D71392-F65A-5A43-B48E-AD02D867935B}" destId="{3D0ACFC8-E3C8-BB41-90D3-B7A82F5ED2AF}" srcOrd="1" destOrd="0" presId="urn:microsoft.com/office/officeart/2009/layout/CircleArrowProcess"/>
    <dgm:cxn modelId="{4D55BA83-0C52-C142-B3AF-1F8C487E6085}" type="presParOf" srcId="{93D71392-F65A-5A43-B48E-AD02D867935B}" destId="{C6916FBA-0D41-284B-80A5-E3236077B0B2}" srcOrd="2" destOrd="0" presId="urn:microsoft.com/office/officeart/2009/layout/CircleArrowProcess"/>
    <dgm:cxn modelId="{6D2F506C-09D3-A14F-8F4E-ABF0FB644764}" type="presParOf" srcId="{C6916FBA-0D41-284B-80A5-E3236077B0B2}" destId="{3922EFB3-6293-D547-BE0F-04251DB88531}" srcOrd="0" destOrd="0" presId="urn:microsoft.com/office/officeart/2009/layout/CircleArrowProcess"/>
    <dgm:cxn modelId="{47070ABF-F151-3E48-9302-1114932714FE}" type="presParOf" srcId="{93D71392-F65A-5A43-B48E-AD02D867935B}" destId="{ED38AD67-6529-B440-9FF6-A342E3868079}" srcOrd="3" destOrd="0" presId="urn:microsoft.com/office/officeart/2009/layout/CircleArrowProcess"/>
    <dgm:cxn modelId="{47F5B751-BA79-EB4D-B49C-AFF2D14915F7}" type="presParOf" srcId="{93D71392-F65A-5A43-B48E-AD02D867935B}" destId="{40462526-D735-3D42-85D5-619E3658CADD}" srcOrd="4" destOrd="0" presId="urn:microsoft.com/office/officeart/2009/layout/CircleArrowProcess"/>
    <dgm:cxn modelId="{21FB6529-31B0-354F-A8FC-FB6BB180AE4E}" type="presParOf" srcId="{40462526-D735-3D42-85D5-619E3658CADD}" destId="{0B6D8B5F-DD8D-7E4F-8C5C-462BDFCE2BC5}" srcOrd="0" destOrd="0" presId="urn:microsoft.com/office/officeart/2009/layout/CircleArrowProcess"/>
    <dgm:cxn modelId="{E8417254-AC45-1142-8D9D-E408EC15B4B8}" type="presParOf" srcId="{93D71392-F65A-5A43-B48E-AD02D867935B}" destId="{CE4CEA51-329B-8040-AE5E-7CE84CCCFECF}" srcOrd="5" destOrd="0" presId="urn:microsoft.com/office/officeart/2009/layout/CircleArrow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fr-FR" noProof="0" dirty="0"/>
            <a:t>Compétence plurilingue et pluriculturelle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fr-FR" noProof="0" dirty="0">
              <a:solidFill>
                <a:schemeClr val="accent1">
                  <a:lumMod val="50000"/>
                </a:schemeClr>
              </a:solidFill>
            </a:rPr>
            <a:t>Compréhension plurilingue</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custLinFactNeighborX="-97148" custLinFactNeighborY="-3">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custLinFactNeighborX="-97145" custLinFactNeighborY="-12832">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BB49BF-EE40-A045-8B55-23D8E5013A4F}" type="doc">
      <dgm:prSet loTypeId="urn:microsoft.com/office/officeart/2005/8/layout/pyramid1" loCatId="" qsTypeId="urn:microsoft.com/office/officeart/2005/8/quickstyle/simple1" qsCatId="simple" csTypeId="urn:microsoft.com/office/officeart/2005/8/colors/accent1_2" csCatId="accent1" phldr="1"/>
      <dgm:spPr/>
    </dgm:pt>
    <dgm:pt modelId="{B13DAD83-4BCD-CA43-ABF2-80CE36262F5B}">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600" b="1" i="0" u="none" strike="noStrike" cap="none" noProof="0" dirty="0">
              <a:solidFill>
                <a:srgbClr val="1F4E79"/>
              </a:solidFill>
              <a:latin typeface="+mj-lt"/>
              <a:ea typeface="Sniglet"/>
              <a:cs typeface="Sniglet"/>
              <a:sym typeface="Sniglet"/>
            </a:rPr>
            <a:t>Les utilisateurs B2 </a:t>
          </a:r>
          <a:r>
            <a:rPr lang="fr-FR" sz="1600" noProof="0" dirty="0">
              <a:solidFill>
                <a:schemeClr val="tx1"/>
              </a:solidFill>
              <a:effectLst/>
              <a:latin typeface="+mn-lt"/>
              <a:ea typeface="+mn-ea"/>
              <a:cs typeface="+mn-cs"/>
            </a:rPr>
            <a:t>sont capables d’identifier des thèmes, des sujets ou des situations communs à des genres spécifiques, ou d’utiliser les idées principales et les détails complémentaires de textes rédigés dans différentes langues pour faciliter la compréhension d’un texte rédigé dans une autre langue. </a:t>
          </a:r>
          <a:endParaRPr lang="fr-FR" sz="1600" b="0" i="0" u="none" strike="noStrike" cap="none" noProof="0" dirty="0">
            <a:solidFill>
              <a:srgbClr val="1F4E79"/>
            </a:solidFill>
            <a:latin typeface="+mj-lt"/>
            <a:ea typeface="Sniglet"/>
            <a:cs typeface="Sniglet"/>
            <a:sym typeface="Sniglet"/>
          </a:endParaRPr>
        </a:p>
      </dgm:t>
    </dgm:pt>
    <dgm:pt modelId="{351FD6BB-AFA9-414C-AE59-039113837167}" type="parTrans" cxnId="{68318D1D-61C5-3F46-A7D2-761FE3658116}">
      <dgm:prSet/>
      <dgm:spPr/>
      <dgm:t>
        <a:bodyPr/>
        <a:lstStyle/>
        <a:p>
          <a:endParaRPr lang="es-ES"/>
        </a:p>
      </dgm:t>
    </dgm:pt>
    <dgm:pt modelId="{46F08ED8-2180-4741-9792-7668BE516BCA}" type="sibTrans" cxnId="{68318D1D-61C5-3F46-A7D2-761FE3658116}">
      <dgm:prSet/>
      <dgm:spPr/>
      <dgm:t>
        <a:bodyPr/>
        <a:lstStyle/>
        <a:p>
          <a:endParaRPr lang="es-ES"/>
        </a:p>
      </dgm:t>
    </dgm:pt>
    <dgm:pt modelId="{A2C58F71-343B-2B46-A192-12F4D3CA8AAE}">
      <dgm:prSet phldrT="[Texto]" custT="1"/>
      <dgm:spPr>
        <a:blipFill dpi="0" rotWithShape="0">
          <a:blip xmlns:r="http://schemas.openxmlformats.org/officeDocument/2006/relationships" r:embed="rId1">
            <a:alphaModFix amt="58000"/>
          </a:blip>
          <a:srcRect/>
          <a:tile tx="0" ty="0" sx="100000" sy="100000" flip="none" algn="tl"/>
        </a:blipFill>
      </dgm:spPr>
      <dgm:t>
        <a:bodyPr/>
        <a:lstStyle/>
        <a:p>
          <a:endParaRPr lang="es-ES" sz="2800" dirty="0"/>
        </a:p>
        <a:p>
          <a:r>
            <a:rPr lang="fr-FR" sz="1600" b="1" i="0" u="none" strike="noStrike" cap="none" noProof="0" dirty="0">
              <a:solidFill>
                <a:srgbClr val="1F4E79"/>
              </a:solidFill>
              <a:latin typeface="+mj-lt"/>
              <a:ea typeface="Sniglet"/>
              <a:cs typeface="Sniglet"/>
              <a:sym typeface="Sniglet"/>
            </a:rPr>
            <a:t>Les utilisateurs B1 </a:t>
          </a:r>
          <a:r>
            <a:rPr lang="fr-FR" sz="1600" noProof="0" dirty="0">
              <a:solidFill>
                <a:schemeClr val="tx1"/>
              </a:solidFill>
              <a:effectLst/>
              <a:latin typeface="+mn-lt"/>
              <a:ea typeface="+mn-ea"/>
              <a:cs typeface="+mn-cs"/>
            </a:rPr>
            <a:t>sont en mesure d’utiliser ce qu'ils comprennent dans une langue pour faciliter la compréhension dans une deuxième langue ou de se servir de différents documents rédigés dans d’autres langues pour comprendre ce qui est écrit dans une autre langue étrangère.</a:t>
          </a:r>
          <a:endParaRPr lang="fr-FR" sz="1600" b="0" i="0" u="none" strike="noStrike" cap="none" noProof="0" dirty="0">
            <a:blipFill>
              <a:blip xmlns:r="http://schemas.openxmlformats.org/officeDocument/2006/relationships" r:embed="rId2"/>
              <a:tile tx="0" ty="0" sx="100000" sy="100000" flip="none" algn="tl"/>
            </a:blipFill>
            <a:latin typeface="+mj-lt"/>
            <a:ea typeface="Sniglet"/>
            <a:cs typeface="Sniglet"/>
            <a:sym typeface="Sniglet"/>
          </a:endParaRPr>
        </a:p>
      </dgm:t>
    </dgm:pt>
    <dgm:pt modelId="{662CA668-8479-3C47-B9E6-6BF5F8C26AA3}" type="parTrans" cxnId="{CB14651D-8983-4542-B2B3-A7500A34E33C}">
      <dgm:prSet/>
      <dgm:spPr/>
      <dgm:t>
        <a:bodyPr/>
        <a:lstStyle/>
        <a:p>
          <a:endParaRPr lang="es-ES"/>
        </a:p>
      </dgm:t>
    </dgm:pt>
    <dgm:pt modelId="{13843D86-2039-0C4B-90B9-66C6EAA8A331}" type="sibTrans" cxnId="{CB14651D-8983-4542-B2B3-A7500A34E33C}">
      <dgm:prSet/>
      <dgm:spPr/>
      <dgm:t>
        <a:bodyPr/>
        <a:lstStyle/>
        <a:p>
          <a:endParaRPr lang="es-ES"/>
        </a:p>
      </dgm:t>
    </dgm:pt>
    <dgm:pt modelId="{B58BCC18-1651-DB4D-A385-49FA950E1886}">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600" b="1" i="0" u="none" strike="noStrike" cap="none" noProof="0" dirty="0">
              <a:solidFill>
                <a:srgbClr val="1F4E79"/>
              </a:solidFill>
              <a:latin typeface="+mj-lt"/>
              <a:ea typeface="Sniglet"/>
              <a:cs typeface="Sniglet"/>
              <a:sym typeface="Sniglet"/>
            </a:rPr>
            <a:t>Les utilisateurs des niveaux A </a:t>
          </a:r>
          <a:r>
            <a:rPr lang="fr-FR" sz="1600" noProof="0" dirty="0">
              <a:solidFill>
                <a:schemeClr val="tx1"/>
              </a:solidFill>
              <a:effectLst/>
              <a:latin typeface="+mn-lt"/>
              <a:ea typeface="+mn-ea"/>
              <a:cs typeface="+mn-cs"/>
            </a:rPr>
            <a:t>sont capables d’utiliser leur connaissance de mots internationaux ou de mots communs à différentes langues pour déduire le sens de signes, de messages courts ou d’interactions brèves.</a:t>
          </a:r>
          <a:r>
            <a:rPr lang="en-US" sz="1600" dirty="0">
              <a:solidFill>
                <a:schemeClr val="tx1"/>
              </a:solidFill>
              <a:effectLst/>
              <a:latin typeface="+mn-lt"/>
              <a:ea typeface="+mn-ea"/>
              <a:cs typeface="+mn-cs"/>
            </a:rPr>
            <a:t> </a:t>
          </a:r>
          <a:endParaRPr lang="es-ES" sz="1600" b="0" i="0" u="none" strike="noStrike" cap="none" dirty="0">
            <a:solidFill>
              <a:srgbClr val="1F4E79"/>
            </a:solidFill>
            <a:latin typeface="+mj-lt"/>
            <a:ea typeface="Sniglet"/>
            <a:cs typeface="Sniglet"/>
            <a:sym typeface="Sniglet"/>
          </a:endParaRPr>
        </a:p>
      </dgm:t>
    </dgm:pt>
    <dgm:pt modelId="{8AD7E81B-29A0-B249-8A27-B90D77EC4CD5}" type="parTrans" cxnId="{38169A40-DC53-0140-940F-10961EFBBBD3}">
      <dgm:prSet/>
      <dgm:spPr/>
      <dgm:t>
        <a:bodyPr/>
        <a:lstStyle/>
        <a:p>
          <a:endParaRPr lang="es-ES"/>
        </a:p>
      </dgm:t>
    </dgm:pt>
    <dgm:pt modelId="{D2D0EB76-D406-A949-AF1A-C27E0F6593A3}" type="sibTrans" cxnId="{38169A40-DC53-0140-940F-10961EFBBBD3}">
      <dgm:prSet/>
      <dgm:spPr/>
      <dgm:t>
        <a:bodyPr/>
        <a:lstStyle/>
        <a:p>
          <a:endParaRPr lang="es-ES"/>
        </a:p>
      </dgm:t>
    </dgm:pt>
    <dgm:pt modelId="{11BDF337-2F6E-3748-A902-75D826115F6C}" type="pres">
      <dgm:prSet presAssocID="{57BB49BF-EE40-A045-8B55-23D8E5013A4F}" presName="Name0" presStyleCnt="0">
        <dgm:presLayoutVars>
          <dgm:dir/>
          <dgm:animLvl val="lvl"/>
          <dgm:resizeHandles val="exact"/>
        </dgm:presLayoutVars>
      </dgm:prSet>
      <dgm:spPr/>
    </dgm:pt>
    <dgm:pt modelId="{2D8DC75E-F79D-8A41-9A5D-E3780ACEE35F}" type="pres">
      <dgm:prSet presAssocID="{B13DAD83-4BCD-CA43-ABF2-80CE36262F5B}" presName="Name8" presStyleCnt="0"/>
      <dgm:spPr/>
    </dgm:pt>
    <dgm:pt modelId="{8A452455-4C09-3848-8893-1AB1E84A72FF}" type="pres">
      <dgm:prSet presAssocID="{B13DAD83-4BCD-CA43-ABF2-80CE36262F5B}" presName="level" presStyleLbl="node1" presStyleIdx="0" presStyleCnt="3" custScaleX="119169" custLinFactNeighborY="14017">
        <dgm:presLayoutVars>
          <dgm:chMax val="1"/>
          <dgm:bulletEnabled val="1"/>
        </dgm:presLayoutVars>
      </dgm:prSet>
      <dgm:spPr/>
    </dgm:pt>
    <dgm:pt modelId="{ADD83052-03AC-5C45-A813-48CBA3BD42F9}" type="pres">
      <dgm:prSet presAssocID="{B13DAD83-4BCD-CA43-ABF2-80CE36262F5B}" presName="levelTx" presStyleLbl="revTx" presStyleIdx="0" presStyleCnt="0">
        <dgm:presLayoutVars>
          <dgm:chMax val="1"/>
          <dgm:bulletEnabled val="1"/>
        </dgm:presLayoutVars>
      </dgm:prSet>
      <dgm:spPr/>
    </dgm:pt>
    <dgm:pt modelId="{5C5AC222-92DB-B447-BA65-D86C1EB6FCEC}" type="pres">
      <dgm:prSet presAssocID="{A2C58F71-343B-2B46-A192-12F4D3CA8AAE}" presName="Name8" presStyleCnt="0"/>
      <dgm:spPr/>
    </dgm:pt>
    <dgm:pt modelId="{441AFA6C-B762-4E43-81C3-83BD0014B9AF}" type="pres">
      <dgm:prSet presAssocID="{A2C58F71-343B-2B46-A192-12F4D3CA8AAE}" presName="level" presStyleLbl="node1" presStyleIdx="1" presStyleCnt="3" custScaleX="102922" custScaleY="110323" custLinFactNeighborY="1177">
        <dgm:presLayoutVars>
          <dgm:chMax val="1"/>
          <dgm:bulletEnabled val="1"/>
        </dgm:presLayoutVars>
      </dgm:prSet>
      <dgm:spPr/>
    </dgm:pt>
    <dgm:pt modelId="{E2A280CE-DCEC-7944-96D5-C3A356C1B30B}" type="pres">
      <dgm:prSet presAssocID="{A2C58F71-343B-2B46-A192-12F4D3CA8AAE}" presName="levelTx" presStyleLbl="revTx" presStyleIdx="0" presStyleCnt="0">
        <dgm:presLayoutVars>
          <dgm:chMax val="1"/>
          <dgm:bulletEnabled val="1"/>
        </dgm:presLayoutVars>
      </dgm:prSet>
      <dgm:spPr/>
    </dgm:pt>
    <dgm:pt modelId="{A86D30AD-1E32-BE4D-BA28-B40993A59427}" type="pres">
      <dgm:prSet presAssocID="{B58BCC18-1651-DB4D-A385-49FA950E1886}" presName="Name8" presStyleCnt="0"/>
      <dgm:spPr/>
    </dgm:pt>
    <dgm:pt modelId="{3B8DE887-1023-2544-ACC8-754F123B6403}" type="pres">
      <dgm:prSet presAssocID="{B58BCC18-1651-DB4D-A385-49FA950E1886}" presName="level" presStyleLbl="node1" presStyleIdx="2" presStyleCnt="3" custLinFactNeighborY="14559">
        <dgm:presLayoutVars>
          <dgm:chMax val="1"/>
          <dgm:bulletEnabled val="1"/>
        </dgm:presLayoutVars>
      </dgm:prSet>
      <dgm:spPr/>
    </dgm:pt>
    <dgm:pt modelId="{8BACF727-450E-C647-B16D-7A1C5F555EB7}" type="pres">
      <dgm:prSet presAssocID="{B58BCC18-1651-DB4D-A385-49FA950E1886}" presName="levelTx" presStyleLbl="revTx" presStyleIdx="0" presStyleCnt="0">
        <dgm:presLayoutVars>
          <dgm:chMax val="1"/>
          <dgm:bulletEnabled val="1"/>
        </dgm:presLayoutVars>
      </dgm:prSet>
      <dgm:spPr/>
    </dgm:pt>
  </dgm:ptLst>
  <dgm:cxnLst>
    <dgm:cxn modelId="{72ABEF06-29B6-2243-BFF6-C1D74EAF83E4}" type="presOf" srcId="{B58BCC18-1651-DB4D-A385-49FA950E1886}" destId="{3B8DE887-1023-2544-ACC8-754F123B6403}" srcOrd="0" destOrd="0" presId="urn:microsoft.com/office/officeart/2005/8/layout/pyramid1"/>
    <dgm:cxn modelId="{1E568814-0E48-5B45-B607-AACE6FD224AF}" type="presOf" srcId="{B13DAD83-4BCD-CA43-ABF2-80CE36262F5B}" destId="{ADD83052-03AC-5C45-A813-48CBA3BD42F9}" srcOrd="1" destOrd="0" presId="urn:microsoft.com/office/officeart/2005/8/layout/pyramid1"/>
    <dgm:cxn modelId="{CB14651D-8983-4542-B2B3-A7500A34E33C}" srcId="{57BB49BF-EE40-A045-8B55-23D8E5013A4F}" destId="{A2C58F71-343B-2B46-A192-12F4D3CA8AAE}" srcOrd="1" destOrd="0" parTransId="{662CA668-8479-3C47-B9E6-6BF5F8C26AA3}" sibTransId="{13843D86-2039-0C4B-90B9-66C6EAA8A331}"/>
    <dgm:cxn modelId="{68318D1D-61C5-3F46-A7D2-761FE3658116}" srcId="{57BB49BF-EE40-A045-8B55-23D8E5013A4F}" destId="{B13DAD83-4BCD-CA43-ABF2-80CE36262F5B}" srcOrd="0" destOrd="0" parTransId="{351FD6BB-AFA9-414C-AE59-039113837167}" sibTransId="{46F08ED8-2180-4741-9792-7668BE516BCA}"/>
    <dgm:cxn modelId="{38169A40-DC53-0140-940F-10961EFBBBD3}" srcId="{57BB49BF-EE40-A045-8B55-23D8E5013A4F}" destId="{B58BCC18-1651-DB4D-A385-49FA950E1886}" srcOrd="2" destOrd="0" parTransId="{8AD7E81B-29A0-B249-8A27-B90D77EC4CD5}" sibTransId="{D2D0EB76-D406-A949-AF1A-C27E0F6593A3}"/>
    <dgm:cxn modelId="{8F83AA5D-3432-6345-9B43-20FAFB195390}" type="presOf" srcId="{B13DAD83-4BCD-CA43-ABF2-80CE36262F5B}" destId="{8A452455-4C09-3848-8893-1AB1E84A72FF}" srcOrd="0" destOrd="0" presId="urn:microsoft.com/office/officeart/2005/8/layout/pyramid1"/>
    <dgm:cxn modelId="{F7298160-AA7D-874E-A729-4F77267CE4ED}" type="presOf" srcId="{B58BCC18-1651-DB4D-A385-49FA950E1886}" destId="{8BACF727-450E-C647-B16D-7A1C5F555EB7}" srcOrd="1" destOrd="0" presId="urn:microsoft.com/office/officeart/2005/8/layout/pyramid1"/>
    <dgm:cxn modelId="{E7847789-DB9C-C94E-AE74-ECB5C6D3CBA7}" type="presOf" srcId="{57BB49BF-EE40-A045-8B55-23D8E5013A4F}" destId="{11BDF337-2F6E-3748-A902-75D826115F6C}" srcOrd="0" destOrd="0" presId="urn:microsoft.com/office/officeart/2005/8/layout/pyramid1"/>
    <dgm:cxn modelId="{0F7526A0-A959-5344-9F94-BEC81B1A28C5}" type="presOf" srcId="{A2C58F71-343B-2B46-A192-12F4D3CA8AAE}" destId="{E2A280CE-DCEC-7944-96D5-C3A356C1B30B}" srcOrd="1" destOrd="0" presId="urn:microsoft.com/office/officeart/2005/8/layout/pyramid1"/>
    <dgm:cxn modelId="{C7AA07CB-4C61-7F42-8C5E-9A5DDD7EBC35}" type="presOf" srcId="{A2C58F71-343B-2B46-A192-12F4D3CA8AAE}" destId="{441AFA6C-B762-4E43-81C3-83BD0014B9AF}" srcOrd="0" destOrd="0" presId="urn:microsoft.com/office/officeart/2005/8/layout/pyramid1"/>
    <dgm:cxn modelId="{C4CF4064-BB99-674D-90B6-4837B759E936}" type="presParOf" srcId="{11BDF337-2F6E-3748-A902-75D826115F6C}" destId="{2D8DC75E-F79D-8A41-9A5D-E3780ACEE35F}" srcOrd="0" destOrd="0" presId="urn:microsoft.com/office/officeart/2005/8/layout/pyramid1"/>
    <dgm:cxn modelId="{88C0C723-3E6B-3848-A157-DDEF27B637CC}" type="presParOf" srcId="{2D8DC75E-F79D-8A41-9A5D-E3780ACEE35F}" destId="{8A452455-4C09-3848-8893-1AB1E84A72FF}" srcOrd="0" destOrd="0" presId="urn:microsoft.com/office/officeart/2005/8/layout/pyramid1"/>
    <dgm:cxn modelId="{532ADED1-6912-6541-878F-3092E3A96400}" type="presParOf" srcId="{2D8DC75E-F79D-8A41-9A5D-E3780ACEE35F}" destId="{ADD83052-03AC-5C45-A813-48CBA3BD42F9}" srcOrd="1" destOrd="0" presId="urn:microsoft.com/office/officeart/2005/8/layout/pyramid1"/>
    <dgm:cxn modelId="{0DC99091-0683-4E40-9544-301182B558DA}" type="presParOf" srcId="{11BDF337-2F6E-3748-A902-75D826115F6C}" destId="{5C5AC222-92DB-B447-BA65-D86C1EB6FCEC}" srcOrd="1" destOrd="0" presId="urn:microsoft.com/office/officeart/2005/8/layout/pyramid1"/>
    <dgm:cxn modelId="{4C73DF34-28EF-7C41-AA85-921849EAAF72}" type="presParOf" srcId="{5C5AC222-92DB-B447-BA65-D86C1EB6FCEC}" destId="{441AFA6C-B762-4E43-81C3-83BD0014B9AF}" srcOrd="0" destOrd="0" presId="urn:microsoft.com/office/officeart/2005/8/layout/pyramid1"/>
    <dgm:cxn modelId="{827FC321-1951-D14F-9A14-B647A00BDA43}" type="presParOf" srcId="{5C5AC222-92DB-B447-BA65-D86C1EB6FCEC}" destId="{E2A280CE-DCEC-7944-96D5-C3A356C1B30B}" srcOrd="1" destOrd="0" presId="urn:microsoft.com/office/officeart/2005/8/layout/pyramid1"/>
    <dgm:cxn modelId="{C43B1245-925F-DC44-A229-DF1AED611A94}" type="presParOf" srcId="{11BDF337-2F6E-3748-A902-75D826115F6C}" destId="{A86D30AD-1E32-BE4D-BA28-B40993A59427}" srcOrd="2" destOrd="0" presId="urn:microsoft.com/office/officeart/2005/8/layout/pyramid1"/>
    <dgm:cxn modelId="{EC1665BA-6D8C-7C48-A112-5469D2FECE99}" type="presParOf" srcId="{A86D30AD-1E32-BE4D-BA28-B40993A59427}" destId="{3B8DE887-1023-2544-ACC8-754F123B6403}" srcOrd="0" destOrd="0" presId="urn:microsoft.com/office/officeart/2005/8/layout/pyramid1"/>
    <dgm:cxn modelId="{D8234ACC-3EA7-A94A-8DD1-F5E86FA34104}" type="presParOf" srcId="{A86D30AD-1E32-BE4D-BA28-B40993A59427}" destId="{8BACF727-450E-C647-B16D-7A1C5F555EB7}" srcOrd="1" destOrd="0" presId="urn:microsoft.com/office/officeart/2005/8/layout/pyramid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3029680" y="1142837"/>
          <a:ext cx="91440" cy="467149"/>
        </a:xfrm>
        <a:custGeom>
          <a:avLst/>
          <a:gdLst/>
          <a:ahLst/>
          <a:cxnLst/>
          <a:rect l="0" t="0" r="0" b="0"/>
          <a:pathLst>
            <a:path>
              <a:moveTo>
                <a:pt x="58588" y="0"/>
              </a:moveTo>
              <a:lnTo>
                <a:pt x="58588" y="227153"/>
              </a:lnTo>
              <a:lnTo>
                <a:pt x="45720" y="227153"/>
              </a:lnTo>
              <a:lnTo>
                <a:pt x="45720" y="4671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678402" y="0"/>
          <a:ext cx="4819733" cy="114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fr-FR" sz="3800" kern="1200" noProof="0" dirty="0"/>
            <a:t>Compétence plurilingue et pluriculturelle</a:t>
          </a:r>
        </a:p>
      </dsp:txBody>
      <dsp:txXfrm>
        <a:off x="678402" y="0"/>
        <a:ext cx="4819733" cy="1142837"/>
      </dsp:txXfrm>
    </dsp:sp>
    <dsp:sp modelId="{C49B0C49-E6A4-224C-9D8B-554DD5D8F249}">
      <dsp:nvSpPr>
        <dsp:cNvPr id="0" name=""/>
        <dsp:cNvSpPr/>
      </dsp:nvSpPr>
      <dsp:spPr>
        <a:xfrm>
          <a:off x="678413" y="1609987"/>
          <a:ext cx="4793973" cy="1142837"/>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fr-FR" sz="3800" kern="1200" noProof="0" dirty="0">
              <a:solidFill>
                <a:schemeClr val="accent1">
                  <a:lumMod val="50000"/>
                </a:schemeClr>
              </a:solidFill>
            </a:rPr>
            <a:t>Compréhension plurilingue</a:t>
          </a:r>
        </a:p>
      </dsp:txBody>
      <dsp:txXfrm>
        <a:off x="678413" y="1609987"/>
        <a:ext cx="4793973" cy="1142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30469-C295-0C4A-A654-DC94DA3B83AC}">
      <dsp:nvSpPr>
        <dsp:cNvPr id="0" name=""/>
        <dsp:cNvSpPr/>
      </dsp:nvSpPr>
      <dsp:spPr>
        <a:xfrm>
          <a:off x="2546609" y="0"/>
          <a:ext cx="2625831" cy="2626231"/>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0ACFC8-E3C8-BB41-90D3-B7A82F5ED2AF}">
      <dsp:nvSpPr>
        <dsp:cNvPr id="0" name=""/>
        <dsp:cNvSpPr/>
      </dsp:nvSpPr>
      <dsp:spPr>
        <a:xfrm>
          <a:off x="3127004" y="874575"/>
          <a:ext cx="1459123" cy="729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noProof="0" dirty="0"/>
            <a:t>La connaissance de plusieurs langues peut aider à comprendre des textes dans une autre langue</a:t>
          </a:r>
        </a:p>
      </dsp:txBody>
      <dsp:txXfrm>
        <a:off x="3127004" y="874575"/>
        <a:ext cx="1459123" cy="729387"/>
      </dsp:txXfrm>
    </dsp:sp>
    <dsp:sp modelId="{3922EFB3-6293-D547-BE0F-04251DB88531}">
      <dsp:nvSpPr>
        <dsp:cNvPr id="0" name=""/>
        <dsp:cNvSpPr/>
      </dsp:nvSpPr>
      <dsp:spPr>
        <a:xfrm>
          <a:off x="1817294" y="1508964"/>
          <a:ext cx="2625831" cy="2626231"/>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38AD67-6529-B440-9FF6-A342E3868079}">
      <dsp:nvSpPr>
        <dsp:cNvPr id="0" name=""/>
        <dsp:cNvSpPr/>
      </dsp:nvSpPr>
      <dsp:spPr>
        <a:xfrm>
          <a:off x="2400647" y="2444821"/>
          <a:ext cx="1459123" cy="729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noProof="0" dirty="0"/>
            <a:t>La flexibilité et l’adaptabilité de la pensée sont essentielles</a:t>
          </a:r>
        </a:p>
      </dsp:txBody>
      <dsp:txXfrm>
        <a:off x="2400647" y="2444821"/>
        <a:ext cx="1459123" cy="729387"/>
      </dsp:txXfrm>
    </dsp:sp>
    <dsp:sp modelId="{0B6D8B5F-DD8D-7E4F-8C5C-462BDFCE2BC5}">
      <dsp:nvSpPr>
        <dsp:cNvPr id="0" name=""/>
        <dsp:cNvSpPr/>
      </dsp:nvSpPr>
      <dsp:spPr>
        <a:xfrm>
          <a:off x="2733499" y="3198502"/>
          <a:ext cx="2255995" cy="2256900"/>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CEA51-329B-8040-AE5E-7CE84CCCFECF}">
      <dsp:nvSpPr>
        <dsp:cNvPr id="0" name=""/>
        <dsp:cNvSpPr/>
      </dsp:nvSpPr>
      <dsp:spPr>
        <a:xfrm>
          <a:off x="3130456" y="3985717"/>
          <a:ext cx="1459123" cy="729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noProof="0" dirty="0"/>
            <a:t>La maîtrise d’autres langues peut être partielle et utile</a:t>
          </a:r>
        </a:p>
      </dsp:txBody>
      <dsp:txXfrm>
        <a:off x="3130456" y="3985717"/>
        <a:ext cx="1459123" cy="7293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1401617" y="1142840"/>
          <a:ext cx="91440" cy="333377"/>
        </a:xfrm>
        <a:custGeom>
          <a:avLst/>
          <a:gdLst/>
          <a:ahLst/>
          <a:cxnLst/>
          <a:rect l="0" t="0" r="0" b="0"/>
          <a:pathLst>
            <a:path>
              <a:moveTo>
                <a:pt x="45720" y="0"/>
              </a:moveTo>
              <a:lnTo>
                <a:pt x="45720" y="93381"/>
              </a:lnTo>
              <a:lnTo>
                <a:pt x="45788" y="93381"/>
              </a:lnTo>
              <a:lnTo>
                <a:pt x="45788" y="3333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304500" y="3"/>
          <a:ext cx="2285674" cy="114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noProof="0" dirty="0"/>
            <a:t>Compétence plurilingue et pluriculturelle</a:t>
          </a:r>
        </a:p>
      </dsp:txBody>
      <dsp:txXfrm>
        <a:off x="304500" y="3"/>
        <a:ext cx="2285674" cy="1142837"/>
      </dsp:txXfrm>
    </dsp:sp>
    <dsp:sp modelId="{C49B0C49-E6A4-224C-9D8B-554DD5D8F249}">
      <dsp:nvSpPr>
        <dsp:cNvPr id="0" name=""/>
        <dsp:cNvSpPr/>
      </dsp:nvSpPr>
      <dsp:spPr>
        <a:xfrm>
          <a:off x="304569" y="1476217"/>
          <a:ext cx="2285674" cy="1142837"/>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noProof="0" dirty="0">
              <a:solidFill>
                <a:schemeClr val="accent1">
                  <a:lumMod val="50000"/>
                </a:schemeClr>
              </a:solidFill>
            </a:rPr>
            <a:t>Compréhension plurilingue</a:t>
          </a:r>
        </a:p>
      </dsp:txBody>
      <dsp:txXfrm>
        <a:off x="304569" y="1476217"/>
        <a:ext cx="2285674" cy="11428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52455-4C09-3848-8893-1AB1E84A72FF}">
      <dsp:nvSpPr>
        <dsp:cNvPr id="0" name=""/>
        <dsp:cNvSpPr/>
      </dsp:nvSpPr>
      <dsp:spPr>
        <a:xfrm>
          <a:off x="3649831" y="244756"/>
          <a:ext cx="4550747" cy="1746137"/>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i="0" u="none" strike="noStrike" kern="1200" cap="none" noProof="0" dirty="0">
              <a:solidFill>
                <a:srgbClr val="1F4E79"/>
              </a:solidFill>
              <a:latin typeface="+mj-lt"/>
              <a:ea typeface="Sniglet"/>
              <a:cs typeface="Sniglet"/>
              <a:sym typeface="Sniglet"/>
            </a:rPr>
            <a:t>Les utilisateurs B2 </a:t>
          </a:r>
          <a:r>
            <a:rPr lang="fr-FR" sz="1600" kern="1200" noProof="0" dirty="0">
              <a:solidFill>
                <a:schemeClr val="tx1"/>
              </a:solidFill>
              <a:effectLst/>
              <a:latin typeface="+mn-lt"/>
              <a:ea typeface="+mn-ea"/>
              <a:cs typeface="+mn-cs"/>
            </a:rPr>
            <a:t>sont capables d’identifier des thèmes, des sujets ou des situations communs à des genres spécifiques, ou d’utiliser les idées principales et les détails complémentaires de textes rédigés dans différentes langues pour faciliter la compréhension d’un texte rédigé dans une autre langue. </a:t>
          </a:r>
          <a:endParaRPr lang="fr-FR" sz="1600" b="0" i="0" u="none" strike="noStrike" kern="1200" cap="none" noProof="0" dirty="0">
            <a:solidFill>
              <a:srgbClr val="1F4E79"/>
            </a:solidFill>
            <a:latin typeface="+mj-lt"/>
            <a:ea typeface="Sniglet"/>
            <a:cs typeface="Sniglet"/>
            <a:sym typeface="Sniglet"/>
          </a:endParaRPr>
        </a:p>
      </dsp:txBody>
      <dsp:txXfrm>
        <a:off x="3649831" y="244756"/>
        <a:ext cx="4550747" cy="1746137"/>
      </dsp:txXfrm>
    </dsp:sp>
    <dsp:sp modelId="{441AFA6C-B762-4E43-81C3-83BD0014B9AF}">
      <dsp:nvSpPr>
        <dsp:cNvPr id="0" name=""/>
        <dsp:cNvSpPr/>
      </dsp:nvSpPr>
      <dsp:spPr>
        <a:xfrm>
          <a:off x="1792024" y="1766689"/>
          <a:ext cx="8266361" cy="1926391"/>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S" sz="2800" kern="1200" dirty="0"/>
        </a:p>
        <a:p>
          <a:pPr marL="0" lvl="0" indent="0" algn="ctr" defTabSz="1244600">
            <a:lnSpc>
              <a:spcPct val="90000"/>
            </a:lnSpc>
            <a:spcBef>
              <a:spcPct val="0"/>
            </a:spcBef>
            <a:spcAft>
              <a:spcPct val="35000"/>
            </a:spcAft>
            <a:buNone/>
          </a:pPr>
          <a:r>
            <a:rPr lang="fr-FR" sz="1600" b="1" i="0" u="none" strike="noStrike" kern="1200" cap="none" noProof="0" dirty="0">
              <a:solidFill>
                <a:srgbClr val="1F4E79"/>
              </a:solidFill>
              <a:latin typeface="+mj-lt"/>
              <a:ea typeface="Sniglet"/>
              <a:cs typeface="Sniglet"/>
              <a:sym typeface="Sniglet"/>
            </a:rPr>
            <a:t>Les utilisateurs B1 </a:t>
          </a:r>
          <a:r>
            <a:rPr lang="fr-FR" sz="1600" kern="1200" noProof="0" dirty="0">
              <a:solidFill>
                <a:schemeClr val="tx1"/>
              </a:solidFill>
              <a:effectLst/>
              <a:latin typeface="+mn-lt"/>
              <a:ea typeface="+mn-ea"/>
              <a:cs typeface="+mn-cs"/>
            </a:rPr>
            <a:t>sont en mesure d’utiliser ce qu'ils comprennent dans une langue pour faciliter la compréhension dans une deuxième langue ou de se servir de différents documents rédigés dans d’autres langues pour comprendre ce qui est écrit dans une autre langue étrangère.</a:t>
          </a:r>
          <a:endParaRPr lang="fr-FR" sz="1600" b="0" i="0" u="none" strike="noStrike" kern="1200" cap="none" noProof="0" dirty="0">
            <a:blipFill>
              <a:blip xmlns:r="http://schemas.openxmlformats.org/officeDocument/2006/relationships" r:embed="rId2"/>
              <a:tile tx="0" ty="0" sx="100000" sy="100000" flip="none" algn="tl"/>
            </a:blipFill>
            <a:latin typeface="+mj-lt"/>
            <a:ea typeface="Sniglet"/>
            <a:cs typeface="Sniglet"/>
            <a:sym typeface="Sniglet"/>
          </a:endParaRPr>
        </a:p>
      </dsp:txBody>
      <dsp:txXfrm>
        <a:off x="3238637" y="1766689"/>
        <a:ext cx="5373135" cy="1926391"/>
      </dsp:txXfrm>
    </dsp:sp>
    <dsp:sp modelId="{3B8DE887-1023-2544-ACC8-754F123B6403}">
      <dsp:nvSpPr>
        <dsp:cNvPr id="0" name=""/>
        <dsp:cNvSpPr/>
      </dsp:nvSpPr>
      <dsp:spPr>
        <a:xfrm>
          <a:off x="0" y="3672529"/>
          <a:ext cx="11850410" cy="1746137"/>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i="0" u="none" strike="noStrike" kern="1200" cap="none" noProof="0" dirty="0">
              <a:solidFill>
                <a:srgbClr val="1F4E79"/>
              </a:solidFill>
              <a:latin typeface="+mj-lt"/>
              <a:ea typeface="Sniglet"/>
              <a:cs typeface="Sniglet"/>
              <a:sym typeface="Sniglet"/>
            </a:rPr>
            <a:t>Les utilisateurs des niveaux A </a:t>
          </a:r>
          <a:r>
            <a:rPr lang="fr-FR" sz="1600" kern="1200" noProof="0" dirty="0">
              <a:solidFill>
                <a:schemeClr val="tx1"/>
              </a:solidFill>
              <a:effectLst/>
              <a:latin typeface="+mn-lt"/>
              <a:ea typeface="+mn-ea"/>
              <a:cs typeface="+mn-cs"/>
            </a:rPr>
            <a:t>sont capables d’utiliser leur connaissance de mots internationaux ou de mots communs à différentes langues pour déduire le sens de signes, de messages courts ou d’interactions brèves.</a:t>
          </a:r>
          <a:r>
            <a:rPr lang="en-US" sz="1600" kern="1200" dirty="0">
              <a:solidFill>
                <a:schemeClr val="tx1"/>
              </a:solidFill>
              <a:effectLst/>
              <a:latin typeface="+mn-lt"/>
              <a:ea typeface="+mn-ea"/>
              <a:cs typeface="+mn-cs"/>
            </a:rPr>
            <a:t> </a:t>
          </a:r>
          <a:endParaRPr lang="es-ES" sz="1600" b="0" i="0" u="none" strike="noStrike" kern="1200" cap="none" dirty="0">
            <a:solidFill>
              <a:srgbClr val="1F4E79"/>
            </a:solidFill>
            <a:latin typeface="+mj-lt"/>
            <a:ea typeface="Sniglet"/>
            <a:cs typeface="Sniglet"/>
            <a:sym typeface="Sniglet"/>
          </a:endParaRPr>
        </a:p>
      </dsp:txBody>
      <dsp:txXfrm>
        <a:off x="2073821" y="3672529"/>
        <a:ext cx="7702766" cy="174613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17/01/2025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17.01.2025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dirty="0">
              <a:solidFill>
                <a:srgbClr val="1F4E79"/>
              </a:solidFill>
            </a:endParaRPr>
          </a:p>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412445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2911423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dirty="0">
              <a:solidFill>
                <a:schemeClr val="tx1"/>
              </a:solidFill>
              <a:effectLst/>
              <a:latin typeface="+mn-lt"/>
              <a:ea typeface="+mn-ea"/>
              <a:cs typeface="+mn-cs"/>
            </a:endParaRPr>
          </a:p>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3387281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dirty="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5</a:t>
            </a:fld>
            <a:endParaRPr lang="de-AT"/>
          </a:p>
        </p:txBody>
      </p:sp>
    </p:spTree>
    <p:extLst>
      <p:ext uri="{BB962C8B-B14F-4D97-AF65-F5344CB8AC3E}">
        <p14:creationId xmlns:p14="http://schemas.microsoft.com/office/powerpoint/2010/main" val="309881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105433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http://www.ecml.at/companionvolumetoolbox"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creativecommons.org/licenses/by-nc-sa/4.0/deed.fr" TargetMode="External"/><Relationship Id="rId5" Type="http://schemas.openxmlformats.org/officeDocument/2006/relationships/image" Target="../media/image2.png"/><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Cliquez pour modifier le style du titre principal</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Cliquez pour modifier les styles de texte du Master</a:t>
            </a:r>
          </a:p>
          <a:p>
            <a:pPr lvl="1"/>
            <a:r>
              <a:rPr lang="en-US" dirty="0"/>
              <a:t>Deuxième niveau</a:t>
            </a:r>
          </a:p>
          <a:p>
            <a:pPr lvl="2"/>
            <a:r>
              <a:rPr lang="en-US" dirty="0"/>
              <a:t>Troisième niveau</a:t>
            </a:r>
          </a:p>
          <a:p>
            <a:pPr lvl="3"/>
            <a:r>
              <a:rPr lang="en-US" dirty="0"/>
              <a:t>Quatrième niveau</a:t>
            </a:r>
          </a:p>
          <a:p>
            <a:pPr lvl="4"/>
            <a:r>
              <a:rPr lang="en-US" dirty="0"/>
              <a:t>Cinquième niveau</a:t>
            </a:r>
            <a:endParaRPr lang="de-AT" dirty="0"/>
          </a:p>
        </p:txBody>
      </p:sp>
      <p:pic>
        <p:nvPicPr>
          <p:cNvPr id="11" name="Grafik 10">
            <a:extLst>
              <a:ext uri="{FF2B5EF4-FFF2-40B4-BE49-F238E27FC236}">
                <a16:creationId xmlns:a16="http://schemas.microsoft.com/office/drawing/2014/main" id="{DBAB29A3-DCA0-4EEA-A9E6-94DBE5696A3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44818" y="166535"/>
            <a:ext cx="1742101" cy="1131324"/>
          </a:xfrm>
          <a:prstGeom prst="rect">
            <a:avLst/>
          </a:prstGeom>
        </p:spPr>
      </p:pic>
      <p:pic>
        <p:nvPicPr>
          <p:cNvPr id="8" name="Picture 5">
            <a:extLst>
              <a:ext uri="{FF2B5EF4-FFF2-40B4-BE49-F238E27FC236}">
                <a16:creationId xmlns:a16="http://schemas.microsoft.com/office/drawing/2014/main" id="{C21EFCF8-EAD0-400D-801E-9B0D2DEFC6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12" name="Grafik 10">
            <a:extLst>
              <a:ext uri="{FF2B5EF4-FFF2-40B4-BE49-F238E27FC236}">
                <a16:creationId xmlns:a16="http://schemas.microsoft.com/office/drawing/2014/main" id="{D33A8323-1B09-4B45-A00C-BBE292765D7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13" name="Rectangle 3">
            <a:extLst>
              <a:ext uri="{FF2B5EF4-FFF2-40B4-BE49-F238E27FC236}">
                <a16:creationId xmlns:a16="http://schemas.microsoft.com/office/drawing/2014/main" id="{1452BBB2-B71B-4858-A272-FA2877CF38F3}"/>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6"/>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5.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8192/olbiwp.v10i0.382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ecml.at/Portals/1/documents/ECML-resources/CARAP-FR.pdf?ver=2018-03-20-120658-740" TargetMode="External"/><Relationship Id="rId4" Type="http://schemas.openxmlformats.org/officeDocument/2006/relationships/hyperlink" Target="https://carap.ecml.a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34107"/>
            <a:ext cx="9144000" cy="1977676"/>
          </a:xfrm>
        </p:spPr>
        <p:txBody>
          <a:bodyPr>
            <a:normAutofit fontScale="90000"/>
          </a:bodyPr>
          <a:lstStyle/>
          <a:p>
            <a:r>
              <a:rPr lang="fr-FR" b="1" dirty="0">
                <a:solidFill>
                  <a:schemeClr val="accent5">
                    <a:lumMod val="50000"/>
                  </a:schemeClr>
                </a:solidFill>
              </a:rPr>
              <a:t>La compétence plurilingue dans le </a:t>
            </a:r>
            <a:r>
              <a:rPr lang="fr-FR" b="1" i="1" dirty="0">
                <a:solidFill>
                  <a:schemeClr val="accent5">
                    <a:lumMod val="50000"/>
                  </a:schemeClr>
                </a:solidFill>
              </a:rPr>
              <a:t>Volume complémentaire </a:t>
            </a:r>
            <a:r>
              <a:rPr lang="fr-FR" b="1" dirty="0">
                <a:solidFill>
                  <a:schemeClr val="accent5">
                    <a:lumMod val="50000"/>
                  </a:schemeClr>
                </a:solidFill>
              </a:rPr>
              <a:t>du Cadre Européen Commun de Référence pour les Langues : </a:t>
            </a:r>
            <a:br>
              <a:rPr lang="fr-FR" b="1" dirty="0">
                <a:solidFill>
                  <a:schemeClr val="accent5">
                    <a:lumMod val="50000"/>
                  </a:schemeClr>
                </a:solidFill>
              </a:rPr>
            </a:br>
            <a:r>
              <a:rPr lang="fr-FR" b="1" dirty="0">
                <a:solidFill>
                  <a:schemeClr val="accent5">
                    <a:lumMod val="50000"/>
                  </a:schemeClr>
                </a:solidFill>
              </a:rPr>
              <a:t>la compréhension plurilingue</a:t>
            </a: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Implémentation du Volume complémentaire du CECR - Boîte d'outils</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12256"/>
    </mc:Choice>
    <mc:Fallback xmlns="">
      <p:transition spd="slow" advTm="1225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481380" y="425311"/>
            <a:ext cx="11218126" cy="1325563"/>
          </a:xfrm>
        </p:spPr>
        <p:txBody>
          <a:bodyPr/>
          <a:lstStyle/>
          <a:p>
            <a:r>
              <a:rPr lang="en-GB" sz="2500" b="1" dirty="0">
                <a:solidFill>
                  <a:srgbClr val="002060"/>
                </a:solidFill>
              </a:rPr>
              <a:t>Compréhension plurilingue</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481380" y="1957725"/>
            <a:ext cx="11218126" cy="4071574"/>
          </a:xfrm>
        </p:spPr>
        <p:txBody>
          <a:bodyPr>
            <a:normAutofit/>
          </a:bodyPr>
          <a:lstStyle/>
          <a:p>
            <a:pPr marL="0" lvl="0" indent="0">
              <a:spcAft>
                <a:spcPts val="1200"/>
              </a:spcAft>
              <a:buNone/>
            </a:pPr>
            <a:endParaRPr lang="fr-FR" sz="2100" b="1" dirty="0">
              <a:solidFill>
                <a:srgbClr val="002060"/>
              </a:solidFill>
              <a:latin typeface="Calibri Light" panose="020F0302020204030204"/>
            </a:endParaRPr>
          </a:p>
          <a:p>
            <a:pPr marL="0" lvl="0" indent="0">
              <a:spcAft>
                <a:spcPts val="1200"/>
              </a:spcAft>
              <a:buNone/>
            </a:pPr>
            <a:endParaRPr lang="fr-FR" sz="2100" b="1" dirty="0">
              <a:solidFill>
                <a:srgbClr val="002060"/>
              </a:solidFill>
              <a:latin typeface="Calibri Light" panose="020F0302020204030204"/>
            </a:endParaRPr>
          </a:p>
          <a:p>
            <a:pPr marL="0" lvl="0" indent="0">
              <a:spcAft>
                <a:spcPts val="1200"/>
              </a:spcAft>
              <a:buNone/>
            </a:pPr>
            <a:r>
              <a:rPr lang="fr-FR" sz="1800" dirty="0">
                <a:solidFill>
                  <a:srgbClr val="002060"/>
                </a:solidFill>
              </a:rPr>
              <a:t>Les apprenants doivent réfléchir à leur répertoire linguistique et aux compétences et stratégies qu’ils peuvent utiliser pour comprendre un texte.</a:t>
            </a:r>
          </a:p>
          <a:p>
            <a:pPr marL="0" lvl="0" indent="0">
              <a:spcAft>
                <a:spcPts val="1200"/>
              </a:spcAft>
              <a:buNone/>
            </a:pPr>
            <a:r>
              <a:rPr lang="fr-FR" sz="1800" dirty="0">
                <a:solidFill>
                  <a:srgbClr val="002060"/>
                </a:solidFill>
              </a:rPr>
              <a:t>La compréhension plurilingue est liée à la médiation : les individus construisent du sens en dépassant les barrières linguistiques pour donner du sens à un texte.</a:t>
            </a:r>
          </a:p>
          <a:p>
            <a:pPr marL="0" lvl="0" indent="0">
              <a:lnSpc>
                <a:spcPct val="100000"/>
              </a:lnSpc>
              <a:spcBef>
                <a:spcPts val="0"/>
              </a:spcBef>
              <a:buNone/>
              <a:defRPr/>
            </a:pPr>
            <a:endParaRPr lang="es-ES_tradnl" dirty="0">
              <a:solidFill>
                <a:srgbClr val="1F4E79"/>
              </a:solidFill>
            </a:endParaRPr>
          </a:p>
          <a:p>
            <a:pPr marL="0" indent="0">
              <a:buNone/>
            </a:pPr>
            <a:endParaRPr lang="es-ES_tradnl" dirty="0">
              <a:solidFill>
                <a:srgbClr val="1F4E79"/>
              </a:solidFill>
            </a:endParaRPr>
          </a:p>
          <a:p>
            <a:pPr marL="0" indent="0">
              <a:buNone/>
            </a:pPr>
            <a:endParaRPr lang="es-ES_tradnl" dirty="0">
              <a:solidFill>
                <a:srgbClr val="1F4E79"/>
              </a:solidFill>
            </a:endParaRPr>
          </a:p>
        </p:txBody>
      </p:sp>
      <p:sp>
        <p:nvSpPr>
          <p:cNvPr id="5" name="Rectángulo redondeado 4">
            <a:extLst>
              <a:ext uri="{FF2B5EF4-FFF2-40B4-BE49-F238E27FC236}">
                <a16:creationId xmlns:a16="http://schemas.microsoft.com/office/drawing/2014/main" id="{52A87965-BC98-D34D-A591-490D6F4AAECF}"/>
              </a:ext>
            </a:extLst>
          </p:cNvPr>
          <p:cNvSpPr/>
          <p:nvPr/>
        </p:nvSpPr>
        <p:spPr>
          <a:xfrm>
            <a:off x="481380" y="1544023"/>
            <a:ext cx="11218126" cy="1214676"/>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fr-FR" dirty="0">
                <a:solidFill>
                  <a:srgbClr val="002060"/>
                </a:solidFill>
              </a:rPr>
              <a:t>La compréhension plurilingue fait référence à la capacité d'utiliser notre connaissance d’autres langues pour aborder des textes dans une autre langue et parvenir à la communication. </a:t>
            </a:r>
          </a:p>
        </p:txBody>
      </p:sp>
    </p:spTree>
    <p:extLst>
      <p:ext uri="{BB962C8B-B14F-4D97-AF65-F5344CB8AC3E}">
        <p14:creationId xmlns:p14="http://schemas.microsoft.com/office/powerpoint/2010/main" val="1684016333"/>
      </p:ext>
    </p:extLst>
  </p:cSld>
  <p:clrMapOvr>
    <a:masterClrMapping/>
  </p:clrMapOvr>
  <mc:AlternateContent xmlns:mc="http://schemas.openxmlformats.org/markup-compatibility/2006" xmlns:p14="http://schemas.microsoft.com/office/powerpoint/2010/main">
    <mc:Choice Requires="p14">
      <p:transition spd="slow" p14:dur="2000" advTm="114336"/>
    </mc:Choice>
    <mc:Fallback xmlns="" xmlns:a16="http://schemas.microsoft.com/office/drawing/2014/main">
      <p:transition spd="slow" advTm="11433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2786535036"/>
              </p:ext>
            </p:extLst>
          </p:nvPr>
        </p:nvGraphicFramePr>
        <p:xfrm>
          <a:off x="490538" y="1989139"/>
          <a:ext cx="7335650" cy="2765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a 8">
            <a:extLst>
              <a:ext uri="{FF2B5EF4-FFF2-40B4-BE49-F238E27FC236}">
                <a16:creationId xmlns:a16="http://schemas.microsoft.com/office/drawing/2014/main" id="{D3E9B6E6-52C2-4D46-A455-98ADAED3F421}"/>
              </a:ext>
            </a:extLst>
          </p:cNvPr>
          <p:cNvGraphicFramePr/>
          <p:nvPr>
            <p:extLst>
              <p:ext uri="{D42A27DB-BD31-4B8C-83A1-F6EECF244321}">
                <p14:modId xmlns:p14="http://schemas.microsoft.com/office/powerpoint/2010/main" val="30200677"/>
              </p:ext>
            </p:extLst>
          </p:nvPr>
        </p:nvGraphicFramePr>
        <p:xfrm>
          <a:off x="4572000" y="542441"/>
          <a:ext cx="6989735" cy="545540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01615970"/>
      </p:ext>
    </p:extLst>
  </p:cSld>
  <p:clrMapOvr>
    <a:masterClrMapping/>
  </p:clrMapOvr>
  <mc:AlternateContent xmlns:mc="http://schemas.openxmlformats.org/markup-compatibility/2006" xmlns:p14="http://schemas.microsoft.com/office/powerpoint/2010/main">
    <mc:Choice Requires="p14">
      <p:transition spd="slow" p14:dur="2000" advTm="58613"/>
    </mc:Choice>
    <mc:Fallback xmlns="" xmlns:a16="http://schemas.microsoft.com/office/drawing/2014/main" xmlns:dgm="http://schemas.openxmlformats.org/drawingml/2006/diagram">
      <p:transition spd="slow" advTm="5861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525823981"/>
              </p:ext>
            </p:extLst>
          </p:nvPr>
        </p:nvGraphicFramePr>
        <p:xfrm>
          <a:off x="490654" y="1631668"/>
          <a:ext cx="7335650" cy="27657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ángulo 1">
            <a:extLst>
              <a:ext uri="{FF2B5EF4-FFF2-40B4-BE49-F238E27FC236}">
                <a16:creationId xmlns:a16="http://schemas.microsoft.com/office/drawing/2014/main" id="{9BFEE082-6B95-CE4C-92CF-0D6C723BB77C}"/>
              </a:ext>
            </a:extLst>
          </p:cNvPr>
          <p:cNvSpPr/>
          <p:nvPr/>
        </p:nvSpPr>
        <p:spPr>
          <a:xfrm>
            <a:off x="6465196" y="1248229"/>
            <a:ext cx="4778060" cy="88132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Faire preuve d'ouverture et de souplesse pour travailler avec différents éléments provenant d’autres langues.</a:t>
            </a:r>
          </a:p>
        </p:txBody>
      </p:sp>
      <p:sp>
        <p:nvSpPr>
          <p:cNvPr id="7" name="Rectángulo 6">
            <a:extLst>
              <a:ext uri="{FF2B5EF4-FFF2-40B4-BE49-F238E27FC236}">
                <a16:creationId xmlns:a16="http://schemas.microsoft.com/office/drawing/2014/main" id="{A09E759E-27E9-5A44-88B5-F4C583A15B75}"/>
              </a:ext>
            </a:extLst>
          </p:cNvPr>
          <p:cNvSpPr/>
          <p:nvPr/>
        </p:nvSpPr>
        <p:spPr>
          <a:xfrm>
            <a:off x="6465196" y="2218531"/>
            <a:ext cx="4778060" cy="4499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Exploiter les indices</a:t>
            </a:r>
          </a:p>
        </p:txBody>
      </p:sp>
      <p:sp>
        <p:nvSpPr>
          <p:cNvPr id="8" name="Rectángulo 7">
            <a:extLst>
              <a:ext uri="{FF2B5EF4-FFF2-40B4-BE49-F238E27FC236}">
                <a16:creationId xmlns:a16="http://schemas.microsoft.com/office/drawing/2014/main" id="{932C1295-A522-484C-B0D1-869CF072456A}"/>
              </a:ext>
            </a:extLst>
          </p:cNvPr>
          <p:cNvSpPr/>
          <p:nvPr/>
        </p:nvSpPr>
        <p:spPr>
          <a:xfrm>
            <a:off x="6465195" y="2757440"/>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Explorer les ressemblances</a:t>
            </a:r>
          </a:p>
        </p:txBody>
      </p:sp>
      <p:sp>
        <p:nvSpPr>
          <p:cNvPr id="9" name="Rectángulo 8">
            <a:extLst>
              <a:ext uri="{FF2B5EF4-FFF2-40B4-BE49-F238E27FC236}">
                <a16:creationId xmlns:a16="http://schemas.microsoft.com/office/drawing/2014/main" id="{C49BC9A6-0039-3642-A476-B3B0C654A8E1}"/>
              </a:ext>
            </a:extLst>
          </p:cNvPr>
          <p:cNvSpPr/>
          <p:nvPr/>
        </p:nvSpPr>
        <p:spPr>
          <a:xfrm>
            <a:off x="6465194" y="3286689"/>
            <a:ext cx="4778059" cy="6469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Exploiter des sources parallèles </a:t>
            </a:r>
            <a:br>
              <a:rPr lang="fr-FR" dirty="0">
                <a:solidFill>
                  <a:schemeClr val="tx2"/>
                </a:solidFill>
              </a:rPr>
            </a:br>
            <a:r>
              <a:rPr lang="fr-FR" dirty="0">
                <a:solidFill>
                  <a:schemeClr val="tx2"/>
                </a:solidFill>
              </a:rPr>
              <a:t>dans différentes langues</a:t>
            </a:r>
          </a:p>
        </p:txBody>
      </p:sp>
      <p:sp>
        <p:nvSpPr>
          <p:cNvPr id="10" name="Rectángulo 9">
            <a:extLst>
              <a:ext uri="{FF2B5EF4-FFF2-40B4-BE49-F238E27FC236}">
                <a16:creationId xmlns:a16="http://schemas.microsoft.com/office/drawing/2014/main" id="{B6076D44-5616-A942-90BE-B061797C46C9}"/>
              </a:ext>
            </a:extLst>
          </p:cNvPr>
          <p:cNvSpPr/>
          <p:nvPr/>
        </p:nvSpPr>
        <p:spPr>
          <a:xfrm>
            <a:off x="6465193" y="4028109"/>
            <a:ext cx="4778060" cy="6469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Recueillir les informations issues de sources </a:t>
            </a:r>
            <a:br>
              <a:rPr lang="fr-FR" dirty="0">
                <a:solidFill>
                  <a:schemeClr val="tx2"/>
                </a:solidFill>
              </a:rPr>
            </a:br>
            <a:r>
              <a:rPr lang="fr-FR" dirty="0">
                <a:solidFill>
                  <a:schemeClr val="tx2"/>
                </a:solidFill>
              </a:rPr>
              <a:t>dans différentes langues</a:t>
            </a:r>
          </a:p>
        </p:txBody>
      </p:sp>
      <p:sp>
        <p:nvSpPr>
          <p:cNvPr id="11" name="Elipse 10">
            <a:extLst>
              <a:ext uri="{FF2B5EF4-FFF2-40B4-BE49-F238E27FC236}">
                <a16:creationId xmlns:a16="http://schemas.microsoft.com/office/drawing/2014/main" id="{BA110171-D4AE-9844-9A03-400B133B1FAC}"/>
              </a:ext>
            </a:extLst>
          </p:cNvPr>
          <p:cNvSpPr/>
          <p:nvPr/>
        </p:nvSpPr>
        <p:spPr>
          <a:xfrm>
            <a:off x="3146999" y="1841524"/>
            <a:ext cx="2206271" cy="1587476"/>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Connaissances</a:t>
            </a:r>
          </a:p>
          <a:p>
            <a:pPr algn="ctr"/>
            <a:r>
              <a:rPr lang="fr-FR" dirty="0"/>
              <a:t>Attitudes</a:t>
            </a:r>
          </a:p>
          <a:p>
            <a:pPr algn="ctr"/>
            <a:r>
              <a:rPr lang="fr-FR" dirty="0"/>
              <a:t>Compétences</a:t>
            </a:r>
          </a:p>
        </p:txBody>
      </p:sp>
      <p:sp>
        <p:nvSpPr>
          <p:cNvPr id="16" name="Elipse 15">
            <a:extLst>
              <a:ext uri="{FF2B5EF4-FFF2-40B4-BE49-F238E27FC236}">
                <a16:creationId xmlns:a16="http://schemas.microsoft.com/office/drawing/2014/main" id="{B4AB4A80-9E6C-04FB-F595-0C0FE2BD7E74}"/>
              </a:ext>
            </a:extLst>
          </p:cNvPr>
          <p:cNvSpPr/>
          <p:nvPr/>
        </p:nvSpPr>
        <p:spPr>
          <a:xfrm>
            <a:off x="5384800" y="2218532"/>
            <a:ext cx="957943" cy="800440"/>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pour</a:t>
            </a:r>
          </a:p>
        </p:txBody>
      </p:sp>
    </p:spTree>
    <p:custDataLst>
      <p:tags r:id="rId1"/>
    </p:custDataLst>
    <p:extLst>
      <p:ext uri="{BB962C8B-B14F-4D97-AF65-F5344CB8AC3E}">
        <p14:creationId xmlns:p14="http://schemas.microsoft.com/office/powerpoint/2010/main" val="2503575324"/>
      </p:ext>
    </p:extLst>
  </p:cSld>
  <p:clrMapOvr>
    <a:masterClrMapping/>
  </p:clrMapOvr>
  <mc:AlternateContent xmlns:mc="http://schemas.openxmlformats.org/markup-compatibility/2006" xmlns:p14="http://schemas.microsoft.com/office/powerpoint/2010/main">
    <mc:Choice Requires="p14">
      <p:transition spd="slow" p14:dur="2000" advTm="73429"/>
    </mc:Choice>
    <mc:Fallback xmlns="" xmlns:a16="http://schemas.microsoft.com/office/drawing/2014/main" xmlns:dgm="http://schemas.openxmlformats.org/drawingml/2006/diagram">
      <p:transition spd="slow" advTm="734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A7231FF7-1E3C-B148-8BB5-01DA52EFD8EF}"/>
              </a:ext>
            </a:extLst>
          </p:cNvPr>
          <p:cNvGraphicFramePr/>
          <p:nvPr>
            <p:extLst>
              <p:ext uri="{D42A27DB-BD31-4B8C-83A1-F6EECF244321}">
                <p14:modId xmlns:p14="http://schemas.microsoft.com/office/powerpoint/2010/main" val="3106754839"/>
              </p:ext>
            </p:extLst>
          </p:nvPr>
        </p:nvGraphicFramePr>
        <p:xfrm>
          <a:off x="0" y="531485"/>
          <a:ext cx="1185041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CuadroTexto 1">
            <a:extLst>
              <a:ext uri="{FF2B5EF4-FFF2-40B4-BE49-F238E27FC236}">
                <a16:creationId xmlns:a16="http://schemas.microsoft.com/office/drawing/2014/main" id="{698E474F-11A9-408B-9A6F-75F982452391}"/>
              </a:ext>
            </a:extLst>
          </p:cNvPr>
          <p:cNvSpPr txBox="1"/>
          <p:nvPr/>
        </p:nvSpPr>
        <p:spPr>
          <a:xfrm>
            <a:off x="693656" y="4136572"/>
            <a:ext cx="10804689" cy="276999"/>
          </a:xfrm>
          <a:prstGeom prst="rect">
            <a:avLst/>
          </a:prstGeom>
          <a:noFill/>
        </p:spPr>
        <p:txBody>
          <a:bodyPr wrap="none" rtlCol="0">
            <a:spAutoFit/>
          </a:bodyPr>
          <a:lstStyle/>
          <a:p>
            <a:pPr algn="ctr"/>
            <a:r>
              <a:rPr lang="fr-FR" sz="1200" i="1" dirty="0">
                <a:solidFill>
                  <a:schemeClr val="accent1">
                    <a:lumMod val="50000"/>
                  </a:schemeClr>
                </a:solidFill>
              </a:rPr>
              <a:t>B1 : Peut se servir de traductions parallèles de textes (par ex. d’articles de revues, de récits, d’extraits de romans) pour améliorer sa compréhension dans différentes langues.</a:t>
            </a:r>
          </a:p>
        </p:txBody>
      </p:sp>
      <p:sp>
        <p:nvSpPr>
          <p:cNvPr id="5" name="CuadroTexto 4">
            <a:extLst>
              <a:ext uri="{FF2B5EF4-FFF2-40B4-BE49-F238E27FC236}">
                <a16:creationId xmlns:a16="http://schemas.microsoft.com/office/drawing/2014/main" id="{58A64522-8172-4824-A4EB-59428C1D33B6}"/>
              </a:ext>
            </a:extLst>
          </p:cNvPr>
          <p:cNvSpPr txBox="1"/>
          <p:nvPr/>
        </p:nvSpPr>
        <p:spPr>
          <a:xfrm>
            <a:off x="2264228" y="5533536"/>
            <a:ext cx="7910285" cy="461665"/>
          </a:xfrm>
          <a:prstGeom prst="rect">
            <a:avLst/>
          </a:prstGeom>
          <a:noFill/>
        </p:spPr>
        <p:txBody>
          <a:bodyPr wrap="square" rtlCol="0">
            <a:spAutoFit/>
          </a:bodyPr>
          <a:lstStyle/>
          <a:p>
            <a:pPr algn="ctr"/>
            <a:r>
              <a:rPr lang="fr-FR" sz="1200" i="1" dirty="0">
                <a:solidFill>
                  <a:schemeClr val="accent1">
                    <a:lumMod val="50000"/>
                  </a:schemeClr>
                </a:solidFill>
              </a:rPr>
              <a:t>A2 : Peut comprendre de courts messages et instructions écrits et clairement rédigés en recoupant ce qu’il/elle a compris des versions dans différentes langues.</a:t>
            </a:r>
          </a:p>
        </p:txBody>
      </p:sp>
      <p:sp>
        <p:nvSpPr>
          <p:cNvPr id="6" name="CuadroTexto 5">
            <a:extLst>
              <a:ext uri="{FF2B5EF4-FFF2-40B4-BE49-F238E27FC236}">
                <a16:creationId xmlns:a16="http://schemas.microsoft.com/office/drawing/2014/main" id="{7F655C2E-13FD-44B0-AD67-152B8C5C79EC}"/>
              </a:ext>
            </a:extLst>
          </p:cNvPr>
          <p:cNvSpPr txBox="1"/>
          <p:nvPr/>
        </p:nvSpPr>
        <p:spPr>
          <a:xfrm>
            <a:off x="2598056" y="2369158"/>
            <a:ext cx="6995887" cy="461665"/>
          </a:xfrm>
          <a:prstGeom prst="rect">
            <a:avLst/>
          </a:prstGeom>
          <a:noFill/>
        </p:spPr>
        <p:txBody>
          <a:bodyPr wrap="square" rtlCol="0">
            <a:spAutoFit/>
          </a:bodyPr>
          <a:lstStyle/>
          <a:p>
            <a:pPr algn="ctr"/>
            <a:r>
              <a:rPr lang="fr-FR" sz="1200" i="1" dirty="0">
                <a:solidFill>
                  <a:schemeClr val="accent1">
                    <a:lumMod val="50000"/>
                  </a:schemeClr>
                </a:solidFill>
              </a:rPr>
              <a:t>B2 : Peut, afin de faciliter la compréhension, mettre à profit ce qu’il/elle sait des conventions de genre et des schémas textuels propres aux langues de son répertoire plurilingue.</a:t>
            </a:r>
          </a:p>
        </p:txBody>
      </p:sp>
    </p:spTree>
    <p:custDataLst>
      <p:tags r:id="rId1"/>
    </p:custDataLst>
    <p:extLst>
      <p:ext uri="{BB962C8B-B14F-4D97-AF65-F5344CB8AC3E}">
        <p14:creationId xmlns:p14="http://schemas.microsoft.com/office/powerpoint/2010/main" val="4260346625"/>
      </p:ext>
    </p:extLst>
  </p:cSld>
  <p:clrMapOvr>
    <a:masterClrMapping/>
  </p:clrMapOvr>
  <mc:AlternateContent xmlns:mc="http://schemas.openxmlformats.org/markup-compatibility/2006" xmlns:p14="http://schemas.microsoft.com/office/powerpoint/2010/main">
    <mc:Choice Requires="p14">
      <p:transition spd="slow" p14:dur="2000" advTm="156213"/>
    </mc:Choice>
    <mc:Fallback xmlns="" xmlns:a16="http://schemas.microsoft.com/office/drawing/2014/main" xmlns:dgm="http://schemas.openxmlformats.org/drawingml/2006/diagram">
      <p:transition spd="slow" advTm="1562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GB" sz="2900" b="1" noProof="0" dirty="0">
                <a:solidFill>
                  <a:schemeClr val="accent5">
                    <a:lumMod val="50000"/>
                  </a:schemeClr>
                </a:solidFill>
                <a:sym typeface="Walter Turncoat"/>
              </a:rPr>
              <a:t>Si vous voulez en savoir plus ...</a:t>
            </a:r>
            <a:br>
              <a:rPr lang="en-GB" sz="2900" b="1" noProof="0" dirty="0">
                <a:solidFill>
                  <a:schemeClr val="accent5">
                    <a:lumMod val="50000"/>
                  </a:schemeClr>
                </a:solidFill>
                <a:sym typeface="Walter Turncoat"/>
              </a:rPr>
            </a:br>
            <a:endParaRPr lang="en-GB" sz="2900" b="1" noProof="0" dirty="0">
              <a:solidFill>
                <a:schemeClr val="accent5">
                  <a:lumMod val="50000"/>
                </a:schemeClr>
              </a:solidFill>
            </a:endParaRPr>
          </a:p>
        </p:txBody>
      </p:sp>
      <p:sp>
        <p:nvSpPr>
          <p:cNvPr id="5" name="Marcador de contenido 4"/>
          <p:cNvSpPr>
            <a:spLocks noGrp="1"/>
          </p:cNvSpPr>
          <p:nvPr>
            <p:ph sz="quarter" idx="10"/>
          </p:nvPr>
        </p:nvSpPr>
        <p:spPr>
          <a:xfrm>
            <a:off x="482484" y="1110344"/>
            <a:ext cx="11218862" cy="4129200"/>
          </a:xfrm>
        </p:spPr>
        <p:txBody>
          <a:bodyPr>
            <a:normAutofit/>
          </a:bodyPr>
          <a:lstStyle/>
          <a:p>
            <a:pPr marL="0" indent="0">
              <a:buNone/>
            </a:pPr>
            <a:endParaRPr lang="es-ES" sz="1800" dirty="0">
              <a:solidFill>
                <a:srgbClr val="1F4E79"/>
              </a:solidFill>
            </a:endParaRPr>
          </a:p>
          <a:p>
            <a:pPr marL="0" indent="0">
              <a:buNone/>
            </a:pPr>
            <a:br>
              <a:rPr lang="es-ES" sz="1900" dirty="0">
                <a:solidFill>
                  <a:srgbClr val="1F4E79"/>
                </a:solidFill>
              </a:rPr>
            </a:br>
            <a:endParaRPr lang="es-ES" sz="1900" dirty="0">
              <a:solidFill>
                <a:srgbClr val="1F4E79"/>
              </a:solidFill>
            </a:endParaRPr>
          </a:p>
        </p:txBody>
      </p:sp>
      <p:sp>
        <p:nvSpPr>
          <p:cNvPr id="3" name="CuadroTexto 2">
            <a:extLst>
              <a:ext uri="{FF2B5EF4-FFF2-40B4-BE49-F238E27FC236}">
                <a16:creationId xmlns:a16="http://schemas.microsoft.com/office/drawing/2014/main" id="{D0BDC27A-2487-9151-503C-DF83CAF10BC6}"/>
              </a:ext>
            </a:extLst>
          </p:cNvPr>
          <p:cNvSpPr txBox="1"/>
          <p:nvPr/>
        </p:nvSpPr>
        <p:spPr>
          <a:xfrm>
            <a:off x="536741" y="1800899"/>
            <a:ext cx="10899828" cy="3139321"/>
          </a:xfrm>
          <a:prstGeom prst="rect">
            <a:avLst/>
          </a:prstGeom>
          <a:noFill/>
        </p:spPr>
        <p:txBody>
          <a:bodyPr wrap="square" rtlCol="0">
            <a:spAutoFit/>
          </a:bodyPr>
          <a:lstStyle/>
          <a:p>
            <a:r>
              <a:rPr lang="en-GB" dirty="0" err="1">
                <a:solidFill>
                  <a:schemeClr val="tx2"/>
                </a:solidFill>
              </a:rPr>
              <a:t>Piccardo</a:t>
            </a:r>
            <a:r>
              <a:rPr lang="en-GB" dirty="0">
                <a:solidFill>
                  <a:schemeClr val="tx2"/>
                </a:solidFill>
              </a:rPr>
              <a:t>, E. (2019). “We are all (potential) </a:t>
            </a:r>
            <a:r>
              <a:rPr lang="en-GB" dirty="0" err="1">
                <a:solidFill>
                  <a:schemeClr val="tx2"/>
                </a:solidFill>
              </a:rPr>
              <a:t>plurilinguals</a:t>
            </a:r>
            <a:r>
              <a:rPr lang="en-GB" dirty="0">
                <a:solidFill>
                  <a:schemeClr val="tx2"/>
                </a:solidFill>
              </a:rPr>
              <a:t>”: Plurilingualism as an overarching, holistic concept. In : </a:t>
            </a:r>
            <a:r>
              <a:rPr lang="en-GB" i="1" dirty="0">
                <a:solidFill>
                  <a:schemeClr val="tx2"/>
                </a:solidFill>
              </a:rPr>
              <a:t>OLBI Journal</a:t>
            </a:r>
            <a:r>
              <a:rPr lang="en-GB" dirty="0">
                <a:solidFill>
                  <a:schemeClr val="tx2"/>
                </a:solidFill>
              </a:rPr>
              <a:t>, 10, 183-2024. </a:t>
            </a:r>
            <a:r>
              <a:rPr lang="en-GB" dirty="0">
                <a:solidFill>
                  <a:schemeClr val="tx2"/>
                </a:solidFill>
                <a:hlinkClick r:id="rId3"/>
              </a:rPr>
              <a:t>https://doi.org/10.18192/olbiwp.v10i0.3825</a:t>
            </a:r>
            <a:r>
              <a:rPr lang="en-GB" dirty="0">
                <a:solidFill>
                  <a:schemeClr val="tx2"/>
                </a:solidFill>
              </a:rPr>
              <a:t>.</a:t>
            </a:r>
          </a:p>
          <a:p>
            <a:endParaRPr lang="en-GB" dirty="0">
              <a:solidFill>
                <a:schemeClr val="tx2"/>
              </a:solidFill>
            </a:endParaRPr>
          </a:p>
          <a:p>
            <a:r>
              <a:rPr lang="en-GB" dirty="0" err="1">
                <a:solidFill>
                  <a:schemeClr val="tx2"/>
                </a:solidFill>
              </a:rPr>
              <a:t>Candelier</a:t>
            </a:r>
            <a:r>
              <a:rPr lang="en-GB" dirty="0">
                <a:solidFill>
                  <a:schemeClr val="tx2"/>
                </a:solidFill>
              </a:rPr>
              <a:t>, M., Camilleri-</a:t>
            </a:r>
            <a:r>
              <a:rPr lang="en-GB" dirty="0" err="1">
                <a:solidFill>
                  <a:schemeClr val="tx2"/>
                </a:solidFill>
              </a:rPr>
              <a:t>Grima</a:t>
            </a:r>
            <a:r>
              <a:rPr lang="en-GB" dirty="0">
                <a:solidFill>
                  <a:schemeClr val="tx2"/>
                </a:solidFill>
              </a:rPr>
              <a:t>, A., </a:t>
            </a:r>
            <a:r>
              <a:rPr lang="en-GB" dirty="0" err="1">
                <a:solidFill>
                  <a:schemeClr val="tx2"/>
                </a:solidFill>
              </a:rPr>
              <a:t>Castellotti</a:t>
            </a:r>
            <a:r>
              <a:rPr lang="en-GB" dirty="0">
                <a:solidFill>
                  <a:schemeClr val="tx2"/>
                </a:solidFill>
              </a:rPr>
              <a:t>, V., de Pietro, J.F., </a:t>
            </a:r>
            <a:r>
              <a:rPr lang="en-GB" dirty="0" err="1">
                <a:solidFill>
                  <a:schemeClr val="tx2"/>
                </a:solidFill>
              </a:rPr>
              <a:t>Lőrincz</a:t>
            </a:r>
            <a:r>
              <a:rPr lang="en-GB" dirty="0">
                <a:solidFill>
                  <a:schemeClr val="tx2"/>
                </a:solidFill>
              </a:rPr>
              <a:t>, I., Meißner, F.-J., </a:t>
            </a:r>
            <a:r>
              <a:rPr lang="en-GB" dirty="0" err="1">
                <a:solidFill>
                  <a:schemeClr val="tx2"/>
                </a:solidFill>
              </a:rPr>
              <a:t>Noguerol</a:t>
            </a:r>
            <a:r>
              <a:rPr lang="en-GB" dirty="0">
                <a:solidFill>
                  <a:schemeClr val="tx2"/>
                </a:solidFill>
              </a:rPr>
              <a:t>, A. &amp; Schröder-Sura, A. (2012). </a:t>
            </a:r>
            <a:r>
              <a:rPr lang="fr-FR" i="1" dirty="0">
                <a:solidFill>
                  <a:schemeClr val="tx2"/>
                </a:solidFill>
              </a:rPr>
              <a:t>Le CARAP. Un Cadre de Référence pour les Approches Plurielles des Langues et des Cultures. Compétences et ressources. Strasbourg : Conseil de l’Europe. </a:t>
            </a:r>
            <a:br>
              <a:rPr lang="fr-FR" i="1" dirty="0">
                <a:solidFill>
                  <a:schemeClr val="tx2"/>
                </a:solidFill>
              </a:rPr>
            </a:br>
            <a:r>
              <a:rPr lang="fr-FR" i="1" dirty="0">
                <a:solidFill>
                  <a:schemeClr val="tx2"/>
                </a:solidFill>
                <a:hlinkClick r:id="rId4"/>
              </a:rPr>
              <a:t>https://carap.ecml.at/</a:t>
            </a:r>
            <a:r>
              <a:rPr lang="fr-FR" i="1" dirty="0">
                <a:solidFill>
                  <a:schemeClr val="tx2"/>
                </a:solidFill>
              </a:rPr>
              <a:t> </a:t>
            </a:r>
          </a:p>
          <a:p>
            <a:r>
              <a:rPr lang="fr-FR" i="1" dirty="0">
                <a:solidFill>
                  <a:schemeClr val="tx2"/>
                </a:solidFill>
                <a:hlinkClick r:id="rId5"/>
              </a:rPr>
              <a:t>https://www.ecml.at/Portals/1/documents/ECML-resources/CARAP-FR.pdf?ver=2018-03-20-120658-740</a:t>
            </a:r>
            <a:r>
              <a:rPr lang="fr-FR" i="1" dirty="0">
                <a:solidFill>
                  <a:schemeClr val="tx2"/>
                </a:solidFill>
              </a:rPr>
              <a:t>.</a:t>
            </a:r>
          </a:p>
          <a:p>
            <a:endParaRPr lang="en-GB" dirty="0">
              <a:solidFill>
                <a:schemeClr val="tx2"/>
              </a:solidFill>
            </a:endParaRPr>
          </a:p>
          <a:p>
            <a:r>
              <a:rPr lang="en-GB" dirty="0" err="1">
                <a:solidFill>
                  <a:schemeClr val="tx2"/>
                </a:solidFill>
              </a:rPr>
              <a:t>Lüdi</a:t>
            </a:r>
            <a:r>
              <a:rPr lang="en-GB" dirty="0">
                <a:solidFill>
                  <a:schemeClr val="tx2"/>
                </a:solidFill>
              </a:rPr>
              <a:t>, G. (2021). Promoting plurilingualism and plurilingual education: A European perspective. In : </a:t>
            </a:r>
            <a:r>
              <a:rPr lang="en-GB" i="1" dirty="0">
                <a:solidFill>
                  <a:schemeClr val="tx2"/>
                </a:solidFill>
              </a:rPr>
              <a:t>The Routledge Handbook of Plurilingual Language Education</a:t>
            </a:r>
            <a:r>
              <a:rPr lang="en-GB" dirty="0">
                <a:solidFill>
                  <a:schemeClr val="tx2"/>
                </a:solidFill>
              </a:rPr>
              <a:t>. London : Routledge, 29-45.</a:t>
            </a:r>
          </a:p>
        </p:txBody>
      </p:sp>
    </p:spTree>
    <p:extLst>
      <p:ext uri="{BB962C8B-B14F-4D97-AF65-F5344CB8AC3E}">
        <p14:creationId xmlns:p14="http://schemas.microsoft.com/office/powerpoint/2010/main" val="845954977"/>
      </p:ext>
    </p:extLst>
  </p:cSld>
  <p:clrMapOvr>
    <a:masterClrMapping/>
  </p:clrMapOvr>
  <mc:AlternateContent xmlns:mc="http://schemas.openxmlformats.org/markup-compatibility/2006" xmlns:p14="http://schemas.microsoft.com/office/powerpoint/2010/main">
    <mc:Choice Requires="p14">
      <p:transition spd="slow" p14:dur="2000" advTm="40629"/>
    </mc:Choice>
    <mc:Fallback xmlns="" xmlns:a16="http://schemas.microsoft.com/office/drawing/2014/main">
      <p:transition spd="slow" advTm="40629"/>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4.7|7.9|18.3|11|13.4"/>
</p:tagLst>
</file>

<file path=ppt/tags/tag2.xml><?xml version="1.0" encoding="utf-8"?>
<p:tagLst xmlns:a="http://schemas.openxmlformats.org/drawingml/2006/main" xmlns:r="http://schemas.openxmlformats.org/officeDocument/2006/relationships" xmlns:p="http://schemas.openxmlformats.org/presentationml/2006/main">
  <p:tag name="TIMING" val="|53|43.9|40.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Breitbild</PresentationFormat>
  <Paragraphs>49</Paragraphs>
  <Slides>6</Slides>
  <Notes>6</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Calibri Light</vt:lpstr>
      <vt:lpstr>Office Theme</vt:lpstr>
      <vt:lpstr>La compétence plurilingue dans le Volume complémentaire du Cadre Européen Commun de Référence pour les Langues :  la compréhension plurilingue</vt:lpstr>
      <vt:lpstr>Compréhension plurilingue</vt:lpstr>
      <vt:lpstr>PowerPoint-Präsentation</vt:lpstr>
      <vt:lpstr>PowerPoint-Präsentation</vt:lpstr>
      <vt:lpstr>PowerPoint-Präsentation</vt:lpstr>
      <vt:lpstr>Si vous voulez en savoir plus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keywords>, docId:A5940E8134B203AA3F12F34E809117E1</cp:keywords>
  <cp:lastModifiedBy>Johann Fischer</cp:lastModifiedBy>
  <cp:revision>174</cp:revision>
  <dcterms:created xsi:type="dcterms:W3CDTF">2020-01-08T10:10:35Z</dcterms:created>
  <dcterms:modified xsi:type="dcterms:W3CDTF">2025-01-17T17:12:38Z</dcterms:modified>
</cp:coreProperties>
</file>