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14"/>
  </p:notesMasterIdLst>
  <p:sldIdLst>
    <p:sldId id="328" r:id="rId2"/>
    <p:sldId id="348" r:id="rId3"/>
    <p:sldId id="354" r:id="rId4"/>
    <p:sldId id="349" r:id="rId5"/>
    <p:sldId id="337" r:id="rId6"/>
    <p:sldId id="347" r:id="rId7"/>
    <p:sldId id="339" r:id="rId8"/>
    <p:sldId id="341" r:id="rId9"/>
    <p:sldId id="351" r:id="rId10"/>
    <p:sldId id="356" r:id="rId11"/>
    <p:sldId id="355" r:id="rId12"/>
    <p:sldId id="353" r:id="rId13"/>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49252" autoAdjust="0"/>
  </p:normalViewPr>
  <p:slideViewPr>
    <p:cSldViewPr snapToGrid="0">
      <p:cViewPr varScale="1">
        <p:scale>
          <a:sx n="54" d="100"/>
          <a:sy n="54" d="100"/>
        </p:scale>
        <p:origin x="2748" y="66"/>
      </p:cViewPr>
      <p:guideLst/>
    </p:cSldViewPr>
  </p:slideViewPr>
  <p:outlineViewPr>
    <p:cViewPr>
      <p:scale>
        <a:sx n="33" d="100"/>
        <a:sy n="33" d="100"/>
      </p:scale>
      <p:origin x="0" y="-572"/>
    </p:cViewPr>
  </p:outlineViewPr>
  <p:notesTextViewPr>
    <p:cViewPr>
      <p:scale>
        <a:sx n="150" d="100"/>
        <a:sy n="150" d="100"/>
      </p:scale>
      <p:origin x="0" y="0"/>
    </p:cViewPr>
  </p:notesTextViewPr>
  <p:sorterViewPr>
    <p:cViewPr>
      <p:scale>
        <a:sx n="125" d="100"/>
        <a:sy n="125" d="100"/>
      </p:scale>
      <p:origin x="0" y="-13524"/>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C150D-5A3A-417B-BC23-D36D36C549DD}" type="datetimeFigureOut">
              <a:rPr lang="pt-PT" smtClean="0"/>
              <a:t>21/03/2022</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878DB-742A-43B7-999B-16D546E997CC}" type="slidenum">
              <a:rPr lang="pt-PT" smtClean="0"/>
              <a:t>‹Nr.›</a:t>
            </a:fld>
            <a:endParaRPr lang="pt-PT"/>
          </a:p>
        </p:txBody>
      </p:sp>
    </p:spTree>
    <p:extLst>
      <p:ext uri="{BB962C8B-B14F-4D97-AF65-F5344CB8AC3E}">
        <p14:creationId xmlns:p14="http://schemas.microsoft.com/office/powerpoint/2010/main" val="238304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1</a:t>
            </a:fld>
            <a:endParaRPr lang="fr-FR"/>
          </a:p>
        </p:txBody>
      </p:sp>
    </p:spTree>
    <p:extLst>
      <p:ext uri="{BB962C8B-B14F-4D97-AF65-F5344CB8AC3E}">
        <p14:creationId xmlns:p14="http://schemas.microsoft.com/office/powerpoint/2010/main" val="46612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Parmi les besoins ressentis :</a:t>
            </a:r>
          </a:p>
          <a:p>
            <a:pPr marL="0" indent="0">
              <a:buFont typeface="Arial" panose="020B0604020202020204" pitchFamily="34" charset="0"/>
              <a:buNone/>
            </a:pPr>
            <a:r>
              <a:rPr lang="fr-FR" dirty="0"/>
              <a:t>&gt;&gt; Une formation pratique concrète</a:t>
            </a:r>
          </a:p>
          <a:p>
            <a:pPr marL="0" indent="0">
              <a:buFont typeface="Arial" panose="020B0604020202020204" pitchFamily="34" charset="0"/>
              <a:buNone/>
            </a:pPr>
            <a:r>
              <a:rPr lang="fr-FR" dirty="0"/>
              <a:t>&gt;&gt; Une formation cohérente… qui concerne l’ensemble des matières du curriculum</a:t>
            </a:r>
          </a:p>
          <a:p>
            <a:pPr marL="0" indent="0">
              <a:buFont typeface="Arial" panose="020B0604020202020204" pitchFamily="34" charset="0"/>
              <a:buNone/>
            </a:pPr>
            <a:r>
              <a:rPr lang="fr-FR"/>
              <a:t>&gt;&gt; Un </a:t>
            </a:r>
            <a:r>
              <a:rPr lang="fr-FR" dirty="0"/>
              <a:t>changement radical dans les instructions officielles qui devraient inclure les AP de façon à ne pas laisser l’initiative seulement aux individus.</a:t>
            </a: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10</a:t>
            </a:fld>
            <a:endParaRPr lang="fr-FR"/>
          </a:p>
        </p:txBody>
      </p:sp>
    </p:spTree>
    <p:extLst>
      <p:ext uri="{BB962C8B-B14F-4D97-AF65-F5344CB8AC3E}">
        <p14:creationId xmlns:p14="http://schemas.microsoft.com/office/powerpoint/2010/main" val="488758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r>
              <a:rPr lang="fr-FR" dirty="0"/>
              <a:t>Quatre </a:t>
            </a:r>
            <a:r>
              <a:rPr lang="fr-FR" baseline="0" dirty="0"/>
              <a:t>phrases de conclusion:</a:t>
            </a:r>
          </a:p>
          <a:p>
            <a:pPr marL="171450" indent="-171450">
              <a:buFontTx/>
              <a:buChar char="-"/>
            </a:pPr>
            <a:r>
              <a:rPr lang="fr-FR" baseline="0" dirty="0"/>
              <a:t>Il est vrai que dans un nombre restreint de pays, le premier pas – celui qui conduit à connaitre les approches plurielles et plurilingues - doit encore être franchi </a:t>
            </a:r>
          </a:p>
          <a:p>
            <a:pPr marL="171450" indent="-171450">
              <a:buFontTx/>
              <a:buChar char="-"/>
            </a:pPr>
            <a:r>
              <a:rPr lang="fr-FR" baseline="0" dirty="0"/>
              <a:t>Cependant, la question la plus fréquente, la plus massivement urgente, est celle du passage d’une reconnaissance verbale de ces approches à une véritable pratique, non exceptionnelle, dans les classes.</a:t>
            </a:r>
          </a:p>
          <a:p>
            <a:pPr marL="171450" indent="-171450">
              <a:buFontTx/>
              <a:buChar char="-"/>
            </a:pPr>
            <a:r>
              <a:rPr lang="fr-FR" baseline="0" dirty="0"/>
              <a:t>Et très majoritairement, et très logiquement, chacun reconnait que pour cette étape, la formation des enseignants a un rôle déterminant à jouer.</a:t>
            </a:r>
          </a:p>
          <a:p>
            <a:pPr marL="0" indent="0">
              <a:buFontTx/>
              <a:buNone/>
            </a:pPr>
            <a:r>
              <a:rPr lang="fr-FR" baseline="0" dirty="0"/>
              <a:t>C’est ce que le CELV et ses états membres ont aussi reconnu, en choisissant de soutenir le présent projet.</a:t>
            </a:r>
          </a:p>
          <a:p>
            <a:pPr marL="0" indent="0">
              <a:buFont typeface="Arial" panose="020B0604020202020204" pitchFamily="34" charset="0"/>
              <a:buNone/>
            </a:pPr>
            <a:endParaRPr lang="fr-FR" baseline="0" dirty="0"/>
          </a:p>
          <a:p>
            <a:pPr marL="0" indent="0">
              <a:buFont typeface="Arial" panose="020B0604020202020204" pitchFamily="34" charset="0"/>
              <a:buNone/>
            </a:pPr>
            <a:endParaRPr lang="fr-FR" baseline="0" dirty="0"/>
          </a:p>
          <a:p>
            <a:pPr marL="0" indent="0">
              <a:buFont typeface="Arial" panose="020B0604020202020204" pitchFamily="34" charset="0"/>
              <a:buNone/>
            </a:pPr>
            <a:endParaRPr lang="fr-FR" dirty="0"/>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11</a:t>
            </a:fld>
            <a:endParaRPr lang="fr-FR"/>
          </a:p>
        </p:txBody>
      </p:sp>
    </p:spTree>
    <p:extLst>
      <p:ext uri="{BB962C8B-B14F-4D97-AF65-F5344CB8AC3E}">
        <p14:creationId xmlns:p14="http://schemas.microsoft.com/office/powerpoint/2010/main" val="3944565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12</a:t>
            </a:fld>
            <a:endParaRPr lang="fr-FR"/>
          </a:p>
        </p:txBody>
      </p:sp>
    </p:spTree>
    <p:extLst>
      <p:ext uri="{BB962C8B-B14F-4D97-AF65-F5344CB8AC3E}">
        <p14:creationId xmlns:p14="http://schemas.microsoft.com/office/powerpoint/2010/main" val="120670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Les approches plurielles prennent progressivement place dans le curriculum scolaire d’un nombre croissant de pays européens. Selon les pays et même parfois les régions, l’accent peut être mis sur des approches plurielles différentes, et il en va de même pour les matériaux d’enseignement. </a:t>
            </a:r>
          </a:p>
          <a:p>
            <a:r>
              <a:rPr lang="fr-FR" sz="1200" kern="1200" dirty="0">
                <a:solidFill>
                  <a:schemeClr val="tx1"/>
                </a:solidFill>
                <a:effectLst/>
                <a:latin typeface="+mn-lt"/>
                <a:ea typeface="+mn-ea"/>
                <a:cs typeface="+mn-cs"/>
              </a:rPr>
              <a:t>Dans tous ces contextes, quels que soient la place occupée par les approches plurielles dans les curriculums officiels et l’offre en termes de matériaux d’enseignement, on trouve une caractéristique commune : la formation des enseignants est très insuffisante dans ce domaine et  explique une présence globalement faible, voire exceptionnelle, des approches plurielles dans les pratiques réelles en classe.</a:t>
            </a:r>
          </a:p>
          <a:p>
            <a:r>
              <a:rPr lang="fr-FR" sz="1200" kern="1200" dirty="0">
                <a:solidFill>
                  <a:schemeClr val="tx1"/>
                </a:solidFill>
                <a:effectLst/>
                <a:latin typeface="+mn-lt"/>
                <a:ea typeface="+mn-ea"/>
                <a:cs typeface="+mn-cs"/>
              </a:rPr>
              <a:t>L’enquête que l’équipe du projet a menée auprès des participants à </a:t>
            </a:r>
            <a:r>
              <a:rPr lang="fr-FR" sz="1200" u="none" kern="1200" dirty="0">
                <a:solidFill>
                  <a:schemeClr val="tx1"/>
                </a:solidFill>
                <a:effectLst/>
                <a:latin typeface="+mn-lt"/>
                <a:ea typeface="+mn-ea"/>
                <a:cs typeface="+mn-cs"/>
              </a:rPr>
              <a:t>l’atelier de septembre 2021 </a:t>
            </a:r>
            <a:r>
              <a:rPr lang="fr-FR" sz="1200" kern="1200" dirty="0">
                <a:solidFill>
                  <a:schemeClr val="tx1"/>
                </a:solidFill>
                <a:effectLst/>
                <a:latin typeface="+mn-lt"/>
                <a:ea typeface="+mn-ea"/>
                <a:cs typeface="+mn-cs"/>
              </a:rPr>
              <a:t>  confirme ce constat.</a:t>
            </a:r>
            <a:r>
              <a:rPr lang="fr-FR" dirty="0">
                <a:effectLst/>
              </a:rPr>
              <a:t> </a:t>
            </a:r>
            <a:r>
              <a:rPr lang="fr-FR" sz="1200" kern="1200" dirty="0">
                <a:solidFill>
                  <a:schemeClr val="tx1"/>
                </a:solidFill>
                <a:effectLst/>
                <a:latin typeface="+mn-lt"/>
                <a:ea typeface="+mn-ea"/>
                <a:cs typeface="+mn-cs"/>
              </a:rPr>
              <a:t> </a:t>
            </a:r>
          </a:p>
          <a:p>
            <a:r>
              <a:rPr lang="fr-FR" baseline="0" dirty="0"/>
              <a:t>Nous avons eu 28 réponses, soit environ 70 % des participants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2</a:t>
            </a:fld>
            <a:endParaRPr lang="fr-FR"/>
          </a:p>
        </p:txBody>
      </p:sp>
    </p:spTree>
    <p:extLst>
      <p:ext uri="{BB962C8B-B14F-4D97-AF65-F5344CB8AC3E}">
        <p14:creationId xmlns:p14="http://schemas.microsoft.com/office/powerpoint/2010/main" val="265280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première question était  à propos de la place de </a:t>
            </a:r>
            <a:r>
              <a:rPr lang="fr-FR" b="1" dirty="0"/>
              <a:t>l'éducation plurilingue et interculturelle </a:t>
            </a:r>
            <a:r>
              <a:rPr lang="fr-FR" dirty="0"/>
              <a:t>dans les textes officiels de chaque</a:t>
            </a:r>
            <a:r>
              <a:rPr lang="fr-FR" baseline="0" dirty="0"/>
              <a:t> </a:t>
            </a:r>
            <a:r>
              <a:rPr lang="fr-FR" dirty="0"/>
              <a:t>contexte.</a:t>
            </a:r>
          </a:p>
          <a:p>
            <a:r>
              <a:rPr lang="fr-FR" dirty="0"/>
              <a:t>Nous avions donné une définition de l’éducation plurilingue et interculturelle empruntée aux documents du Conseil de  l’Europe, qui souligne que cette éducation est transversale aux disciplines et qu’elle couvre à la fois les apprentissages linguistiques eux-mêmes et des aspects plus larges du développement personnel.</a:t>
            </a:r>
            <a:endParaRPr lang="fr-FR" dirty="0">
              <a:solidFill>
                <a:srgbClr val="FF0000"/>
              </a:solidFill>
            </a:endParaRPr>
          </a:p>
          <a:p>
            <a:r>
              <a:rPr lang="fr-FR" dirty="0"/>
              <a:t>&gt;&gt; Sur les 28 réponses données, une petite vingtaine font état d’une place de cette éducation plurilingue et interculturelle dans les textes concernant l’éducation dans leur pays. </a:t>
            </a:r>
          </a:p>
          <a:p>
            <a:r>
              <a:rPr lang="fr-FR" dirty="0"/>
              <a:t>&gt;&gt; Une place d’ampleur différente,</a:t>
            </a:r>
            <a:r>
              <a:rPr lang="fr-FR" baseline="0" dirty="0"/>
              <a:t> car souvent, seuls certains éléments sont présents.</a:t>
            </a:r>
          </a:p>
          <a:p>
            <a:r>
              <a:rPr lang="fr-FR" baseline="0" dirty="0"/>
              <a:t>&gt;&gt; Si quelques personnes se félicitent de l’importance donnée à l’éducation plurilingue et interculturelle dans leur pays…</a:t>
            </a:r>
          </a:p>
          <a:p>
            <a:r>
              <a:rPr lang="fr-FR" baseline="0" dirty="0"/>
              <a:t>&gt;&gt; … d’autres déplorent que cette place soit aussi réduite.</a:t>
            </a:r>
          </a:p>
          <a:p>
            <a:r>
              <a:rPr lang="fr-FR" baseline="0" dirty="0"/>
              <a:t>&gt;&gt; dans deux cas, on souligne qu’elle est en progression</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3</a:t>
            </a:fld>
            <a:endParaRPr lang="fr-FR"/>
          </a:p>
        </p:txBody>
      </p:sp>
    </p:spTree>
    <p:extLst>
      <p:ext uri="{BB962C8B-B14F-4D97-AF65-F5344CB8AC3E}">
        <p14:creationId xmlns:p14="http://schemas.microsoft.com/office/powerpoint/2010/main" val="284386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Fréquemment, lorsque l’éducation plurilingue et interculturelle</a:t>
            </a:r>
            <a:r>
              <a:rPr lang="fr-FR" baseline="0" dirty="0"/>
              <a:t> est présente dans les textes, les participants ont précisé que la pratique ne suit pas, ou suit très lentement. </a:t>
            </a:r>
          </a:p>
          <a:p>
            <a:r>
              <a:rPr lang="fr-FR" baseline="0" dirty="0"/>
              <a:t>&gt;&gt; … parfois même, que les intentions exprimées à un niveau général ne sont pas encore déclinées dans les programmes scolaires.</a:t>
            </a:r>
          </a:p>
          <a:p>
            <a:endParaRPr lang="fr-FR" baseline="0" dirty="0"/>
          </a:p>
          <a:p>
            <a:r>
              <a:rPr lang="fr-FR" baseline="0" dirty="0"/>
              <a:t>&gt;&gt; Dans les commentaires que certaines personnes ont ajoutés, on peut lire :</a:t>
            </a:r>
          </a:p>
          <a:p>
            <a:r>
              <a:rPr lang="fr-FR" baseline="0" dirty="0"/>
              <a:t>- Que l’ouverture à l’éducation plurilingue et interculturelle peut varier en fonction des langues enseignées</a:t>
            </a:r>
          </a:p>
          <a:p>
            <a:pPr marL="171450" indent="-171450">
              <a:buFontTx/>
              <a:buChar char="-"/>
            </a:pPr>
            <a:r>
              <a:rPr lang="fr-FR" baseline="0" dirty="0"/>
              <a:t>Que d’autres disciplines que les langues peuvent contribuer à une éducation interculturelle</a:t>
            </a:r>
          </a:p>
          <a:p>
            <a:pPr marL="171450" indent="-171450">
              <a:buFontTx/>
              <a:buChar char="-"/>
            </a:pPr>
            <a:r>
              <a:rPr lang="fr-FR" baseline="0" dirty="0"/>
              <a:t>Que l’interculturel est parfois plus présent que le plurilingue.</a:t>
            </a:r>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4</a:t>
            </a:fld>
            <a:endParaRPr lang="fr-FR"/>
          </a:p>
        </p:txBody>
      </p:sp>
    </p:spTree>
    <p:extLst>
      <p:ext uri="{BB962C8B-B14F-4D97-AF65-F5344CB8AC3E}">
        <p14:creationId xmlns:p14="http://schemas.microsoft.com/office/powerpoint/2010/main" val="120575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question portait sur la présence des approches plurielles/plurilingues</a:t>
            </a:r>
            <a:r>
              <a:rPr lang="fr-FR" baseline="0" dirty="0"/>
              <a:t> dans les textes officiels. </a:t>
            </a:r>
          </a:p>
          <a:p>
            <a:r>
              <a:rPr lang="fr-FR" baseline="0" dirty="0"/>
              <a:t>&gt;&gt; C’est le « rarement » qui domine, à près de 70 % pour le secondaire supérieur.</a:t>
            </a:r>
          </a:p>
          <a:p>
            <a:r>
              <a:rPr lang="fr-FR" dirty="0"/>
              <a:t>Plus on descend vers le début de la scolarité, plus le « rarement » diminue.</a:t>
            </a:r>
            <a:r>
              <a:rPr lang="fr-FR" baseline="0" dirty="0"/>
              <a:t> </a:t>
            </a:r>
          </a:p>
          <a:p>
            <a:r>
              <a:rPr lang="fr-FR" baseline="0" dirty="0"/>
              <a:t>&gt;&gt; C’est en maternelle que le « assez fréquemment » - en vert - est le plus élevé. Il n’y  représente cependant qu’un peu plus de 50%, déduction faite des « je ne sais pas », qui sont particulièrement nombreux pour cette étape de la scolarité. On retrouve ce « assez fréquemment » à peu près au même niveau au primaire et au secondaire inférieur. Et à un niveau un peu plus bas au secondaire supérieur.</a:t>
            </a:r>
          </a:p>
          <a:p>
            <a:r>
              <a:rPr lang="fr-FR" baseline="0" dirty="0"/>
              <a:t>Les valeurs extrêmes – « pas du tout » et « abondamment » – ne jouent aucun rôle notable.</a:t>
            </a:r>
          </a:p>
          <a:p>
            <a:r>
              <a:rPr lang="fr-FR" baseline="0" dirty="0"/>
              <a:t>Nous allons maintenant passer à la diapo suivante, qui n’indique pas ce que disent les textes officiels, mais la réalité des pratiques.</a:t>
            </a:r>
          </a:p>
          <a:p>
            <a:r>
              <a:rPr lang="fr-FR" baseline="0" dirty="0"/>
              <a:t>Regardez bien, vous allez voir que les barres « rarement » vont augmenter, et les barres « assez fréquemment » diminuer.</a:t>
            </a:r>
          </a:p>
          <a:p>
            <a:r>
              <a:rPr lang="fr-FR" baseline="0" dirty="0"/>
              <a:t>Regardez !</a:t>
            </a:r>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5</a:t>
            </a:fld>
            <a:endParaRPr lang="fr-FR"/>
          </a:p>
        </p:txBody>
      </p:sp>
    </p:spTree>
    <p:extLst>
      <p:ext uri="{BB962C8B-B14F-4D97-AF65-F5344CB8AC3E}">
        <p14:creationId xmlns:p14="http://schemas.microsoft.com/office/powerpoint/2010/main" val="220305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Cela signifie simplement que dans la pratique, la situation des approches plurielles est encore plus mauvaise que</a:t>
            </a:r>
            <a:r>
              <a:rPr lang="fr-FR" baseline="0" dirty="0"/>
              <a:t> ce qui est prévu dans les textes.</a:t>
            </a:r>
          </a:p>
          <a:p>
            <a:r>
              <a:rPr lang="fr-FR" baseline="0" dirty="0"/>
              <a:t>Et on sait que pour passer des textes à la pratique, la formation des enseignants a un rôle déterminant à jouer.</a:t>
            </a:r>
          </a:p>
          <a:p>
            <a:endParaRPr lang="fr-FR" baseline="0" dirty="0"/>
          </a:p>
          <a:p>
            <a:endParaRPr lang="fr-FR" dirty="0"/>
          </a:p>
          <a:p>
            <a:endParaRPr lang="fr-FR" baseline="0" dirty="0"/>
          </a:p>
        </p:txBody>
      </p:sp>
      <p:sp>
        <p:nvSpPr>
          <p:cNvPr id="4" name="Espace réservé du numéro de diapositive 3"/>
          <p:cNvSpPr>
            <a:spLocks noGrp="1"/>
          </p:cNvSpPr>
          <p:nvPr>
            <p:ph type="sldNum" sz="quarter" idx="10"/>
          </p:nvPr>
        </p:nvSpPr>
        <p:spPr/>
        <p:txBody>
          <a:bodyPr/>
          <a:lstStyle/>
          <a:p>
            <a:fld id="{E8F878DB-742A-43B7-999B-16D546E997CC}" type="slidenum">
              <a:rPr lang="pt-PT" smtClean="0"/>
              <a:t>6</a:t>
            </a:fld>
            <a:endParaRPr lang="pt-PT"/>
          </a:p>
        </p:txBody>
      </p:sp>
    </p:spTree>
    <p:extLst>
      <p:ext uri="{BB962C8B-B14F-4D97-AF65-F5344CB8AC3E}">
        <p14:creationId xmlns:p14="http://schemas.microsoft.com/office/powerpoint/2010/main" val="205182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question suivante était : Si les approches plurielles / plurilingues</a:t>
            </a:r>
            <a:r>
              <a:rPr lang="fr-FR" baseline="0" dirty="0"/>
              <a:t> </a:t>
            </a:r>
            <a:r>
              <a:rPr lang="fr-FR" dirty="0"/>
              <a:t>ne sont pas utilisées, ou peu, à votre avis, pourquoi? </a:t>
            </a:r>
          </a:p>
          <a:p>
            <a:r>
              <a:rPr lang="fr-FR" dirty="0"/>
              <a:t>&gt;&gt; La raison la plus fréquemment évoquée est le manque d’information et de formation des enseignantes. </a:t>
            </a:r>
          </a:p>
          <a:p>
            <a:r>
              <a:rPr lang="fr-FR" dirty="0"/>
              <a:t>&gt;&gt; La seconde est le manque de soutien de la part de l’institution.</a:t>
            </a:r>
          </a:p>
          <a:p>
            <a:r>
              <a:rPr lang="fr-FR" dirty="0"/>
              <a:t>&gt;&gt; La troisième consiste en une attitude fondamentalement monolingue envers l’enseignement des langues, avec une dominance de l’anglais.</a:t>
            </a:r>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7</a:t>
            </a:fld>
            <a:endParaRPr lang="fr-FR"/>
          </a:p>
        </p:txBody>
      </p:sp>
    </p:spTree>
    <p:extLst>
      <p:ext uri="{BB962C8B-B14F-4D97-AF65-F5344CB8AC3E}">
        <p14:creationId xmlns:p14="http://schemas.microsoft.com/office/powerpoint/2010/main" val="244836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Nous avions posé deux questions relatives à la présence des Approches plurielles et plurilingues dans la formation des enseignants. La première parlait de leur présence effective,</a:t>
            </a:r>
            <a:r>
              <a:rPr lang="fr-FR" baseline="0" dirty="0"/>
              <a:t> la seconde de références dans les programmes.</a:t>
            </a:r>
          </a:p>
          <a:p>
            <a:r>
              <a:rPr lang="fr-FR" baseline="0" dirty="0"/>
              <a:t>Les deux réponses sont très semblables. Elles font état d’un équilibre entre une certaine présence (</a:t>
            </a:r>
            <a:r>
              <a:rPr lang="fr-FR" baseline="0" dirty="0" err="1"/>
              <a:t>fairly</a:t>
            </a:r>
            <a:r>
              <a:rPr lang="fr-FR" baseline="0" dirty="0"/>
              <a:t> </a:t>
            </a:r>
            <a:r>
              <a:rPr lang="fr-FR" baseline="0" dirty="0" err="1"/>
              <a:t>frequently</a:t>
            </a:r>
            <a:r>
              <a:rPr lang="fr-FR" baseline="0" dirty="0"/>
              <a:t>) et la rareté d’une présence (</a:t>
            </a:r>
            <a:r>
              <a:rPr lang="fr-FR" baseline="0" dirty="0" err="1"/>
              <a:t>rarely</a:t>
            </a:r>
            <a:r>
              <a:rPr lang="fr-FR" baseline="0" dirty="0"/>
              <a:t>), même si c’est la rareté qui finalement l’emporte.</a:t>
            </a:r>
          </a:p>
          <a:p>
            <a:endParaRPr lang="fr-FR" baseline="0"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8</a:t>
            </a:fld>
            <a:endParaRPr lang="fr-FR"/>
          </a:p>
        </p:txBody>
      </p:sp>
    </p:spTree>
    <p:extLst>
      <p:ext uri="{BB962C8B-B14F-4D97-AF65-F5344CB8AC3E}">
        <p14:creationId xmlns:p14="http://schemas.microsoft.com/office/powerpoint/2010/main" val="234981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dernière question était la suivante: </a:t>
            </a:r>
          </a:p>
          <a:p>
            <a:r>
              <a:rPr lang="fr-FR" dirty="0"/>
              <a:t>« A votre avis, les propositions de formation existantes répondent-elles aux besoins de façon satisfaisante (quantitativement et qualitativement) dans ce domaine? Le cas échéant, précisez les manques. »</a:t>
            </a:r>
          </a:p>
          <a:p>
            <a:r>
              <a:rPr lang="fr-FR" dirty="0"/>
              <a:t>&gt;&gt; La presque totalité des réponses mettent en évidence que les approches plurielles ne sont pas assez représentées dans les programmes de formation. Et cela</a:t>
            </a:r>
            <a:r>
              <a:rPr lang="fr-FR" baseline="0" dirty="0"/>
              <a:t> vaut sans différence notable </a:t>
            </a:r>
            <a:r>
              <a:rPr lang="fr-FR" dirty="0"/>
              <a:t>de pays à pays </a:t>
            </a:r>
          </a:p>
          <a:p>
            <a:r>
              <a:rPr lang="fr-FR" dirty="0"/>
              <a:t>&gt;&gt; Il y a des ouvertures pour les enseignements bilingues… avec l’anglais comme langue 2 dominante … et bien sûr, heureusement, des initiatives individuelles … et les choses</a:t>
            </a:r>
            <a:r>
              <a:rPr lang="fr-FR" baseline="0" dirty="0"/>
              <a:t> commencent parfois à évoluer.</a:t>
            </a:r>
            <a:br>
              <a:rPr lang="fr-FR" dirty="0"/>
            </a:br>
            <a:br>
              <a:rPr lang="fr-FR" dirty="0"/>
            </a:br>
            <a:endParaRPr lang="fr-FR" dirty="0"/>
          </a:p>
        </p:txBody>
      </p:sp>
      <p:sp>
        <p:nvSpPr>
          <p:cNvPr id="4" name="Espace réservé du numéro de diapositive 3"/>
          <p:cNvSpPr>
            <a:spLocks noGrp="1"/>
          </p:cNvSpPr>
          <p:nvPr>
            <p:ph type="sldNum" sz="quarter" idx="10"/>
          </p:nvPr>
        </p:nvSpPr>
        <p:spPr/>
        <p:txBody>
          <a:bodyPr/>
          <a:lstStyle/>
          <a:p>
            <a:fld id="{84B56519-7F7B-4F18-8BAD-336FE0BCFFEE}" type="slidenum">
              <a:rPr lang="fr-FR" smtClean="0"/>
              <a:t>9</a:t>
            </a:fld>
            <a:endParaRPr lang="fr-FR"/>
          </a:p>
        </p:txBody>
      </p:sp>
    </p:spTree>
    <p:extLst>
      <p:ext uri="{BB962C8B-B14F-4D97-AF65-F5344CB8AC3E}">
        <p14:creationId xmlns:p14="http://schemas.microsoft.com/office/powerpoint/2010/main" val="415479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727CB-06A6-4200-AE5A-E750BCF9CA35}"/>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B90CCD7D-BA4B-425D-AE5C-787079FD0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06C8B7E-F3E8-4B6F-9162-5DB8EB4C92E6}"/>
              </a:ext>
            </a:extLst>
          </p:cNvPr>
          <p:cNvSpPr>
            <a:spLocks noGrp="1"/>
          </p:cNvSpPr>
          <p:nvPr>
            <p:ph type="dt" sz="half" idx="10"/>
          </p:nvPr>
        </p:nvSpPr>
        <p:spPr/>
        <p:txBody>
          <a:bodyPr/>
          <a:lstStyle/>
          <a:p>
            <a:fld id="{71668CD9-0D7A-40C3-9D7D-AA6020429775}" type="datetime1">
              <a:rPr lang="pt-PT" smtClean="0"/>
              <a:t>21/03/2022</a:t>
            </a:fld>
            <a:endParaRPr lang="pt-PT"/>
          </a:p>
        </p:txBody>
      </p:sp>
      <p:sp>
        <p:nvSpPr>
          <p:cNvPr id="5" name="Marcador de Posição do Rodapé 4">
            <a:extLst>
              <a:ext uri="{FF2B5EF4-FFF2-40B4-BE49-F238E27FC236}">
                <a16:creationId xmlns:a16="http://schemas.microsoft.com/office/drawing/2014/main" id="{D19BD460-2109-4931-9E2B-C365944AABA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C398537-CEB7-465B-B886-30FF1A201D96}"/>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55003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6D183-9907-4379-8006-D1E97DCBE302}"/>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145CC2B-A6C8-491C-9C1B-82B81424303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22490B4-6C05-4A1E-A872-F726BE6D921B}"/>
              </a:ext>
            </a:extLst>
          </p:cNvPr>
          <p:cNvSpPr>
            <a:spLocks noGrp="1"/>
          </p:cNvSpPr>
          <p:nvPr>
            <p:ph type="dt" sz="half" idx="10"/>
          </p:nvPr>
        </p:nvSpPr>
        <p:spPr/>
        <p:txBody>
          <a:bodyPr/>
          <a:lstStyle/>
          <a:p>
            <a:fld id="{50829F8C-EBDF-4DB0-9020-7D82675F34D0}" type="datetime1">
              <a:rPr lang="pt-PT" smtClean="0"/>
              <a:t>21/03/2022</a:t>
            </a:fld>
            <a:endParaRPr lang="pt-PT"/>
          </a:p>
        </p:txBody>
      </p:sp>
      <p:sp>
        <p:nvSpPr>
          <p:cNvPr id="5" name="Marcador de Posição do Rodapé 4">
            <a:extLst>
              <a:ext uri="{FF2B5EF4-FFF2-40B4-BE49-F238E27FC236}">
                <a16:creationId xmlns:a16="http://schemas.microsoft.com/office/drawing/2014/main" id="{E3B5B755-30D5-4F5A-84E6-084E4C9A8A1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5D6BB78-7607-415E-8199-368CBF92D490}"/>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2075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191050-8276-4542-A8E3-3E6D4D68479B}"/>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32E527BA-CF49-4599-85C4-0A4900E63027}"/>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A614C6E-EC5B-4F2A-8255-659169806B13}"/>
              </a:ext>
            </a:extLst>
          </p:cNvPr>
          <p:cNvSpPr>
            <a:spLocks noGrp="1"/>
          </p:cNvSpPr>
          <p:nvPr>
            <p:ph type="dt" sz="half" idx="10"/>
          </p:nvPr>
        </p:nvSpPr>
        <p:spPr/>
        <p:txBody>
          <a:bodyPr/>
          <a:lstStyle/>
          <a:p>
            <a:fld id="{08CE6AE4-C165-4645-9224-2CACB4975C73}" type="datetime1">
              <a:rPr lang="pt-PT" smtClean="0"/>
              <a:t>21/03/2022</a:t>
            </a:fld>
            <a:endParaRPr lang="pt-PT"/>
          </a:p>
        </p:txBody>
      </p:sp>
      <p:sp>
        <p:nvSpPr>
          <p:cNvPr id="5" name="Marcador de Posição do Rodapé 4">
            <a:extLst>
              <a:ext uri="{FF2B5EF4-FFF2-40B4-BE49-F238E27FC236}">
                <a16:creationId xmlns:a16="http://schemas.microsoft.com/office/drawing/2014/main" id="{AC6B2F1B-2E92-4AA8-94B5-A2B3AA5D386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0366F24-2412-49C1-964D-F56A5D6AD230}"/>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310943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613F0-9C69-4B98-90F3-DD54595ED878}"/>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DC9A8DA9-B332-469A-BBA9-FB9E3B71F119}"/>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C10AFE8-E201-473A-8CE6-2B18DDC6BBF3}"/>
              </a:ext>
            </a:extLst>
          </p:cNvPr>
          <p:cNvSpPr>
            <a:spLocks noGrp="1"/>
          </p:cNvSpPr>
          <p:nvPr>
            <p:ph type="dt" sz="half" idx="10"/>
          </p:nvPr>
        </p:nvSpPr>
        <p:spPr/>
        <p:txBody>
          <a:bodyPr/>
          <a:lstStyle/>
          <a:p>
            <a:fld id="{4D5BD167-5BA1-4BC5-BE5F-C8F0326D8CF5}" type="datetime1">
              <a:rPr lang="pt-PT" smtClean="0"/>
              <a:t>21/03/2022</a:t>
            </a:fld>
            <a:endParaRPr lang="pt-PT"/>
          </a:p>
        </p:txBody>
      </p:sp>
      <p:sp>
        <p:nvSpPr>
          <p:cNvPr id="5" name="Marcador de Posição do Rodapé 4">
            <a:extLst>
              <a:ext uri="{FF2B5EF4-FFF2-40B4-BE49-F238E27FC236}">
                <a16:creationId xmlns:a16="http://schemas.microsoft.com/office/drawing/2014/main" id="{AC8287B0-F316-405F-92E4-D7A8807172C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3A0031F-0705-483D-A283-403A1B03F7CC}"/>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217793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C35B2-705A-4F62-95DA-91792222329C}"/>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7DC6E124-CA62-4518-BFF6-76A2DE87F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05858EEB-2518-4769-B436-31C60110006C}"/>
              </a:ext>
            </a:extLst>
          </p:cNvPr>
          <p:cNvSpPr>
            <a:spLocks noGrp="1"/>
          </p:cNvSpPr>
          <p:nvPr>
            <p:ph type="dt" sz="half" idx="10"/>
          </p:nvPr>
        </p:nvSpPr>
        <p:spPr/>
        <p:txBody>
          <a:bodyPr/>
          <a:lstStyle/>
          <a:p>
            <a:fld id="{00E89A2D-4DD1-4BBE-BC2D-421055A5F8B1}" type="datetime1">
              <a:rPr lang="pt-PT" smtClean="0"/>
              <a:t>21/03/2022</a:t>
            </a:fld>
            <a:endParaRPr lang="pt-PT"/>
          </a:p>
        </p:txBody>
      </p:sp>
      <p:sp>
        <p:nvSpPr>
          <p:cNvPr id="5" name="Marcador de Posição do Rodapé 4">
            <a:extLst>
              <a:ext uri="{FF2B5EF4-FFF2-40B4-BE49-F238E27FC236}">
                <a16:creationId xmlns:a16="http://schemas.microsoft.com/office/drawing/2014/main" id="{9EC0E54D-DE28-407A-B7D7-9A7DBE80E1E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33B3FB9-7B0A-41AB-96B7-72EF40F2A113}"/>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143289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42EAD-873D-43B4-8C93-D0D95CCAA2FF}"/>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514FAB7-8A74-414B-A9DC-75BB02B8B139}"/>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3C6CE79B-CE73-43CF-9C6F-AD5A49AEF879}"/>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4F961D9F-4400-4239-BC08-09AC4802EAF4}"/>
              </a:ext>
            </a:extLst>
          </p:cNvPr>
          <p:cNvSpPr>
            <a:spLocks noGrp="1"/>
          </p:cNvSpPr>
          <p:nvPr>
            <p:ph type="dt" sz="half" idx="10"/>
          </p:nvPr>
        </p:nvSpPr>
        <p:spPr/>
        <p:txBody>
          <a:bodyPr/>
          <a:lstStyle/>
          <a:p>
            <a:fld id="{6FEE5D68-9C19-4275-A7BE-CB892A864D52}" type="datetime1">
              <a:rPr lang="pt-PT" smtClean="0"/>
              <a:t>21/03/2022</a:t>
            </a:fld>
            <a:endParaRPr lang="pt-PT"/>
          </a:p>
        </p:txBody>
      </p:sp>
      <p:sp>
        <p:nvSpPr>
          <p:cNvPr id="6" name="Marcador de Posição do Rodapé 5">
            <a:extLst>
              <a:ext uri="{FF2B5EF4-FFF2-40B4-BE49-F238E27FC236}">
                <a16:creationId xmlns:a16="http://schemas.microsoft.com/office/drawing/2014/main" id="{36C90F25-58E6-4674-8F33-025AF5EFF75A}"/>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38F10E3-7FB4-436C-9BD0-B64BCA51A199}"/>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62159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BC69E-BD99-494C-9123-DCE833352C8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C8CE09B-80E6-48D7-B439-58BAE503F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32A6C92B-A558-4BAF-BFB7-F2899D244FE5}"/>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E81ECE34-5BD3-4DB7-B008-853F10B89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7ADFBF2D-CBD2-4202-A60B-777802C24140}"/>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5791AA02-B7C0-4F11-9DFF-0AC1568AA5C8}"/>
              </a:ext>
            </a:extLst>
          </p:cNvPr>
          <p:cNvSpPr>
            <a:spLocks noGrp="1"/>
          </p:cNvSpPr>
          <p:nvPr>
            <p:ph type="dt" sz="half" idx="10"/>
          </p:nvPr>
        </p:nvSpPr>
        <p:spPr/>
        <p:txBody>
          <a:bodyPr/>
          <a:lstStyle/>
          <a:p>
            <a:fld id="{63EFED23-D598-4CDA-B6D1-3682CA6D8005}" type="datetime1">
              <a:rPr lang="pt-PT" smtClean="0"/>
              <a:t>21/03/2022</a:t>
            </a:fld>
            <a:endParaRPr lang="pt-PT"/>
          </a:p>
        </p:txBody>
      </p:sp>
      <p:sp>
        <p:nvSpPr>
          <p:cNvPr id="8" name="Marcador de Posição do Rodapé 7">
            <a:extLst>
              <a:ext uri="{FF2B5EF4-FFF2-40B4-BE49-F238E27FC236}">
                <a16:creationId xmlns:a16="http://schemas.microsoft.com/office/drawing/2014/main" id="{0EAE1290-0793-429E-BC1D-8F04D54FF4C0}"/>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9C2B6EC7-C1A0-4452-8001-5E29797953ED}"/>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193213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B74518-0943-48AE-9FE1-5301F91D30A3}"/>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44C7D856-D55E-48DE-8CE0-616425A26066}"/>
              </a:ext>
            </a:extLst>
          </p:cNvPr>
          <p:cNvSpPr>
            <a:spLocks noGrp="1"/>
          </p:cNvSpPr>
          <p:nvPr>
            <p:ph type="dt" sz="half" idx="10"/>
          </p:nvPr>
        </p:nvSpPr>
        <p:spPr/>
        <p:txBody>
          <a:bodyPr/>
          <a:lstStyle/>
          <a:p>
            <a:fld id="{99D00249-0FFE-43CB-9709-815749A91447}" type="datetime1">
              <a:rPr lang="pt-PT" smtClean="0"/>
              <a:t>21/03/2022</a:t>
            </a:fld>
            <a:endParaRPr lang="pt-PT"/>
          </a:p>
        </p:txBody>
      </p:sp>
      <p:sp>
        <p:nvSpPr>
          <p:cNvPr id="4" name="Marcador de Posição do Rodapé 3">
            <a:extLst>
              <a:ext uri="{FF2B5EF4-FFF2-40B4-BE49-F238E27FC236}">
                <a16:creationId xmlns:a16="http://schemas.microsoft.com/office/drawing/2014/main" id="{F1A384E4-43A8-4C73-9BAA-C95A11CB0A36}"/>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522758EA-FE40-4417-B35A-E469A877B7BF}"/>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362968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E240D2D8-7EBA-438D-9784-B8002546F821}"/>
              </a:ext>
            </a:extLst>
          </p:cNvPr>
          <p:cNvSpPr>
            <a:spLocks noGrp="1"/>
          </p:cNvSpPr>
          <p:nvPr>
            <p:ph type="dt" sz="half" idx="10"/>
          </p:nvPr>
        </p:nvSpPr>
        <p:spPr/>
        <p:txBody>
          <a:bodyPr/>
          <a:lstStyle/>
          <a:p>
            <a:fld id="{5BE4454E-304E-4CB7-A4F3-55369C132C57}" type="datetime1">
              <a:rPr lang="pt-PT" smtClean="0"/>
              <a:t>21/03/2022</a:t>
            </a:fld>
            <a:endParaRPr lang="pt-PT"/>
          </a:p>
        </p:txBody>
      </p:sp>
      <p:sp>
        <p:nvSpPr>
          <p:cNvPr id="3" name="Marcador de Posição do Rodapé 2">
            <a:extLst>
              <a:ext uri="{FF2B5EF4-FFF2-40B4-BE49-F238E27FC236}">
                <a16:creationId xmlns:a16="http://schemas.microsoft.com/office/drawing/2014/main" id="{FC9D8604-3A86-40C2-8BE7-BAEA137F9184}"/>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ED590622-D3EC-4B4D-8C98-0DA7F72D3E6D}"/>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357893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8FEE1-D368-4DA6-9C33-1DB07DE13DE8}"/>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B320F20-CC94-4396-A11F-37544CCCE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58DEF6A5-1EA5-4F00-8B10-34C2DADEE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C54B552-99DF-430D-8925-F98E75572140}"/>
              </a:ext>
            </a:extLst>
          </p:cNvPr>
          <p:cNvSpPr>
            <a:spLocks noGrp="1"/>
          </p:cNvSpPr>
          <p:nvPr>
            <p:ph type="dt" sz="half" idx="10"/>
          </p:nvPr>
        </p:nvSpPr>
        <p:spPr/>
        <p:txBody>
          <a:bodyPr/>
          <a:lstStyle/>
          <a:p>
            <a:fld id="{DE0852FE-15EA-41A4-BAB4-EC8CE2BD1A86}" type="datetime1">
              <a:rPr lang="pt-PT" smtClean="0"/>
              <a:t>21/03/2022</a:t>
            </a:fld>
            <a:endParaRPr lang="pt-PT"/>
          </a:p>
        </p:txBody>
      </p:sp>
      <p:sp>
        <p:nvSpPr>
          <p:cNvPr id="6" name="Marcador de Posição do Rodapé 5">
            <a:extLst>
              <a:ext uri="{FF2B5EF4-FFF2-40B4-BE49-F238E27FC236}">
                <a16:creationId xmlns:a16="http://schemas.microsoft.com/office/drawing/2014/main" id="{E42391F4-1922-4B74-83CC-E74D3E09ABB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FB7D5379-07CC-4142-99A8-D2BDC51A3C3F}"/>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10244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E7A77-49D5-4D6A-ACA7-F20EBEB6F19F}"/>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D2175B07-0BC1-4880-B09C-9BC2C68B2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DCAE62BF-5A11-45E0-B1A4-F7151C982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C58B45C9-9574-4AD6-9CFC-8996CDD4F4C8}"/>
              </a:ext>
            </a:extLst>
          </p:cNvPr>
          <p:cNvSpPr>
            <a:spLocks noGrp="1"/>
          </p:cNvSpPr>
          <p:nvPr>
            <p:ph type="dt" sz="half" idx="10"/>
          </p:nvPr>
        </p:nvSpPr>
        <p:spPr/>
        <p:txBody>
          <a:bodyPr/>
          <a:lstStyle/>
          <a:p>
            <a:fld id="{16AB57DA-1947-4341-A7CC-97DA02D3F369}" type="datetime1">
              <a:rPr lang="pt-PT" smtClean="0"/>
              <a:t>21/03/2022</a:t>
            </a:fld>
            <a:endParaRPr lang="pt-PT"/>
          </a:p>
        </p:txBody>
      </p:sp>
      <p:sp>
        <p:nvSpPr>
          <p:cNvPr id="6" name="Marcador de Posição do Rodapé 5">
            <a:extLst>
              <a:ext uri="{FF2B5EF4-FFF2-40B4-BE49-F238E27FC236}">
                <a16:creationId xmlns:a16="http://schemas.microsoft.com/office/drawing/2014/main" id="{E29B5447-F940-4BDB-8FEC-3D856BD15F5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FB9CCAA7-1907-491C-88BC-32389C75E98B}"/>
              </a:ext>
            </a:extLst>
          </p:cNvPr>
          <p:cNvSpPr>
            <a:spLocks noGrp="1"/>
          </p:cNvSpPr>
          <p:nvPr>
            <p:ph type="sldNum" sz="quarter" idx="12"/>
          </p:nvPr>
        </p:nvSpPr>
        <p:spPr/>
        <p:txBody>
          <a:bodyPr/>
          <a:lstStyle/>
          <a:p>
            <a:fld id="{91CC665E-AC2C-4632-ADCA-DBE18EB03CF6}" type="slidenum">
              <a:rPr lang="pt-PT" smtClean="0"/>
              <a:t>‹Nr.›</a:t>
            </a:fld>
            <a:endParaRPr lang="pt-PT"/>
          </a:p>
        </p:txBody>
      </p:sp>
    </p:spTree>
    <p:extLst>
      <p:ext uri="{BB962C8B-B14F-4D97-AF65-F5344CB8AC3E}">
        <p14:creationId xmlns:p14="http://schemas.microsoft.com/office/powerpoint/2010/main" val="337006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63D43557-0264-4017-BB72-D37154A06E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44B0F15-D93E-4651-AF89-818062290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8A24892-6B2E-4EAC-B365-A9E581A75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97DEC-AAF5-429C-AC90-839AB965656B}" type="datetime1">
              <a:rPr lang="pt-PT" smtClean="0"/>
              <a:t>21/03/2022</a:t>
            </a:fld>
            <a:endParaRPr lang="pt-PT"/>
          </a:p>
        </p:txBody>
      </p:sp>
      <p:sp>
        <p:nvSpPr>
          <p:cNvPr id="5" name="Marcador de Posição do Rodapé 4">
            <a:extLst>
              <a:ext uri="{FF2B5EF4-FFF2-40B4-BE49-F238E27FC236}">
                <a16:creationId xmlns:a16="http://schemas.microsoft.com/office/drawing/2014/main" id="{2B2D0F20-65CB-4560-8F33-A84967E73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A0C055C1-8959-449F-BC1F-6086E723E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C665E-AC2C-4632-ADCA-DBE18EB03CF6}" type="slidenum">
              <a:rPr lang="pt-PT" smtClean="0"/>
              <a:t>‹Nr.›</a:t>
            </a:fld>
            <a:endParaRPr lang="pt-PT"/>
          </a:p>
        </p:txBody>
      </p:sp>
    </p:spTree>
    <p:extLst>
      <p:ext uri="{BB962C8B-B14F-4D97-AF65-F5344CB8AC3E}">
        <p14:creationId xmlns:p14="http://schemas.microsoft.com/office/powerpoint/2010/main" val="3628452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838197" y="2450949"/>
            <a:ext cx="10515600" cy="1015288"/>
          </a:xfrm>
        </p:spPr>
        <p:txBody>
          <a:bodyPr anchorCtr="1">
            <a:noAutofit/>
          </a:bodyPr>
          <a:lstStyle/>
          <a:p>
            <a:pPr algn="ctr"/>
            <a:r>
              <a:rPr lang="fr-FR" b="1" dirty="0" err="1">
                <a:latin typeface="Arial Narrow" panose="020B0606020202030204" pitchFamily="34" charset="0"/>
              </a:rPr>
              <a:t>Pluralistic</a:t>
            </a:r>
            <a:r>
              <a:rPr lang="fr-FR" b="1" dirty="0">
                <a:latin typeface="Arial Narrow" panose="020B0606020202030204" pitchFamily="34" charset="0"/>
              </a:rPr>
              <a:t> / plurilingual </a:t>
            </a:r>
            <a:r>
              <a:rPr lang="fr-FR" b="1" dirty="0" err="1">
                <a:latin typeface="Arial Narrow" panose="020B0606020202030204" pitchFamily="34" charset="0"/>
              </a:rPr>
              <a:t>approaches</a:t>
            </a:r>
            <a:r>
              <a:rPr lang="fr-FR" b="1" dirty="0">
                <a:latin typeface="Arial Narrow" panose="020B0606020202030204" pitchFamily="34" charset="0"/>
              </a:rPr>
              <a:t> </a:t>
            </a:r>
            <a:br>
              <a:rPr lang="fr-FR" b="1" dirty="0">
                <a:latin typeface="Arial Narrow" panose="020B0606020202030204" pitchFamily="34" charset="0"/>
              </a:rPr>
            </a:br>
            <a:r>
              <a:rPr lang="fr-FR" b="1" dirty="0">
                <a:latin typeface="Arial Narrow" panose="020B0606020202030204" pitchFamily="34" charset="0"/>
              </a:rPr>
              <a:t>in </a:t>
            </a:r>
            <a:r>
              <a:rPr lang="fr-FR" b="1" dirty="0" err="1">
                <a:latin typeface="Arial Narrow" panose="020B0606020202030204" pitchFamily="34" charset="0"/>
              </a:rPr>
              <a:t>various</a:t>
            </a:r>
            <a:r>
              <a:rPr lang="fr-FR" b="1" dirty="0">
                <a:latin typeface="Arial Narrow" panose="020B0606020202030204" pitchFamily="34" charset="0"/>
              </a:rPr>
              <a:t> </a:t>
            </a:r>
            <a:r>
              <a:rPr lang="fr-FR" b="1" dirty="0" err="1">
                <a:latin typeface="Arial Narrow" panose="020B0606020202030204" pitchFamily="34" charset="0"/>
              </a:rPr>
              <a:t>contexts</a:t>
            </a:r>
            <a:endParaRPr lang="fr-FR" b="1" dirty="0">
              <a:latin typeface="Arial Narrow" panose="020B0606020202030204" pitchFamily="34" charset="0"/>
            </a:endParaRPr>
          </a:p>
        </p:txBody>
      </p:sp>
      <p:sp>
        <p:nvSpPr>
          <p:cNvPr id="6" name="ZoneTexte 5">
            <a:extLst>
              <a:ext uri="{FF2B5EF4-FFF2-40B4-BE49-F238E27FC236}">
                <a16:creationId xmlns:a16="http://schemas.microsoft.com/office/drawing/2014/main" id="{D5A7CD04-F994-374F-A2CE-AD3E41B10167}"/>
              </a:ext>
            </a:extLst>
          </p:cNvPr>
          <p:cNvSpPr txBox="1"/>
          <p:nvPr/>
        </p:nvSpPr>
        <p:spPr>
          <a:xfrm>
            <a:off x="3134953" y="4190607"/>
            <a:ext cx="5922088" cy="861774"/>
          </a:xfrm>
          <a:prstGeom prst="rect">
            <a:avLst/>
          </a:prstGeom>
          <a:noFill/>
        </p:spPr>
        <p:txBody>
          <a:bodyPr wrap="square" rtlCol="0">
            <a:spAutoFit/>
          </a:bodyPr>
          <a:lstStyle/>
          <a:p>
            <a:pPr algn="ctr"/>
            <a:r>
              <a:rPr lang="de-AT" sz="3200" b="1" dirty="0"/>
              <a:t>Survey </a:t>
            </a:r>
            <a:r>
              <a:rPr lang="de-AT" sz="3200" b="1" dirty="0" err="1"/>
              <a:t>results</a:t>
            </a:r>
            <a:endParaRPr lang="de-AT" sz="3200" b="1" dirty="0"/>
          </a:p>
          <a:p>
            <a:endParaRPr lang="fr-FR" dirty="0"/>
          </a:p>
        </p:txBody>
      </p:sp>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5"/>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6"/>
          <a:stretch>
            <a:fillRect/>
          </a:stretch>
        </p:blipFill>
        <p:spPr>
          <a:xfrm>
            <a:off x="-2" y="6056905"/>
            <a:ext cx="12192000" cy="801095"/>
          </a:xfrm>
          <a:prstGeom prst="rect">
            <a:avLst/>
          </a:prstGeom>
        </p:spPr>
      </p:pic>
      <p:sp>
        <p:nvSpPr>
          <p:cNvPr id="5" name="Espace réservé du pied de page 4"/>
          <p:cNvSpPr>
            <a:spLocks noGrp="1"/>
          </p:cNvSpPr>
          <p:nvPr>
            <p:ph type="ftr" sz="quarter" idx="11"/>
          </p:nvPr>
        </p:nvSpPr>
        <p:spPr/>
        <p:txBody>
          <a:bodyPr/>
          <a:lstStyle/>
          <a:p>
            <a:endParaRPr lang="pt-PT"/>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4660718"/>
      </p:ext>
    </p:extLst>
  </p:cSld>
  <p:clrMapOvr>
    <a:masterClrMapping/>
  </p:clrMapOvr>
  <mc:AlternateContent xmlns:mc="http://schemas.openxmlformats.org/markup-compatibility/2006" xmlns:p14="http://schemas.microsoft.com/office/powerpoint/2010/main">
    <mc:Choice Requires="p14">
      <p:transition spd="slow" p14:dur="2000" advTm="13314"/>
    </mc:Choice>
    <mc:Fallback xmlns="">
      <p:transition spd="slow" advTm="1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6" name="ZoneTexte 5"/>
          <p:cNvSpPr txBox="1"/>
          <p:nvPr/>
        </p:nvSpPr>
        <p:spPr>
          <a:xfrm>
            <a:off x="2162882" y="2771586"/>
            <a:ext cx="7866231" cy="830997"/>
          </a:xfrm>
          <a:prstGeom prst="rect">
            <a:avLst/>
          </a:prstGeom>
          <a:noFill/>
        </p:spPr>
        <p:txBody>
          <a:bodyPr wrap="square" rtlCol="0">
            <a:spAutoFit/>
          </a:bodyPr>
          <a:lstStyle/>
          <a:p>
            <a:r>
              <a:rPr lang="en-US" sz="2400" b="1" dirty="0"/>
              <a:t>[…] </a:t>
            </a:r>
            <a:r>
              <a:rPr lang="fr-FR" sz="2400" b="1" dirty="0"/>
              <a:t>le plurilinguisme devrait être intégré de manière plus cohérente (et toutes les matières confondues). </a:t>
            </a:r>
          </a:p>
        </p:txBody>
      </p:sp>
      <p:sp>
        <p:nvSpPr>
          <p:cNvPr id="8" name="ZoneTexte 7"/>
          <p:cNvSpPr txBox="1"/>
          <p:nvPr/>
        </p:nvSpPr>
        <p:spPr>
          <a:xfrm>
            <a:off x="655093" y="4053177"/>
            <a:ext cx="11321007" cy="830997"/>
          </a:xfrm>
          <a:prstGeom prst="rect">
            <a:avLst/>
          </a:prstGeom>
          <a:noFill/>
        </p:spPr>
        <p:txBody>
          <a:bodyPr wrap="square" rtlCol="0">
            <a:spAutoFit/>
          </a:bodyPr>
          <a:lstStyle/>
          <a:p>
            <a:r>
              <a:rPr lang="en-US" sz="2400" b="1" dirty="0"/>
              <a:t>The authorities should legally create the preconditions for the introduction of […] language education </a:t>
            </a:r>
            <a:r>
              <a:rPr lang="en-US" sz="2400" b="1" dirty="0" err="1"/>
              <a:t>programmes</a:t>
            </a:r>
            <a:r>
              <a:rPr lang="en-US" sz="2400" b="1" dirty="0"/>
              <a:t> with reference to pluralistic / plurilingual approaches. </a:t>
            </a:r>
            <a:endParaRPr lang="fr-FR" sz="2400" b="1" dirty="0"/>
          </a:p>
        </p:txBody>
      </p:sp>
      <p:sp>
        <p:nvSpPr>
          <p:cNvPr id="9" name="ZoneTexte 8"/>
          <p:cNvSpPr txBox="1"/>
          <p:nvPr/>
        </p:nvSpPr>
        <p:spPr>
          <a:xfrm>
            <a:off x="1209531" y="1334885"/>
            <a:ext cx="7866231" cy="830997"/>
          </a:xfrm>
          <a:prstGeom prst="rect">
            <a:avLst/>
          </a:prstGeom>
          <a:noFill/>
        </p:spPr>
        <p:txBody>
          <a:bodyPr wrap="square" rtlCol="0">
            <a:spAutoFit/>
          </a:bodyPr>
          <a:lstStyle/>
          <a:p>
            <a:r>
              <a:rPr lang="en-US" sz="2400" b="1" dirty="0"/>
              <a:t>[…] what is missing is the guide of how to apply the theories in the context of schools.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41699852"/>
      </p:ext>
    </p:extLst>
  </p:cSld>
  <p:clrMapOvr>
    <a:masterClrMapping/>
  </p:clrMapOvr>
  <mc:AlternateContent xmlns:mc="http://schemas.openxmlformats.org/markup-compatibility/2006" xmlns:p14="http://schemas.microsoft.com/office/powerpoint/2010/main">
    <mc:Choice Requires="p14">
      <p:transition spd="slow" p14:dur="2000" advTm="27747"/>
    </mc:Choice>
    <mc:Fallback xmlns="">
      <p:transition spd="slow" advTm="2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5"/>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6"/>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8" name="ZoneTexte 7"/>
          <p:cNvSpPr txBox="1"/>
          <p:nvPr/>
        </p:nvSpPr>
        <p:spPr>
          <a:xfrm>
            <a:off x="609046" y="1768614"/>
            <a:ext cx="11321007" cy="4154984"/>
          </a:xfrm>
          <a:prstGeom prst="rect">
            <a:avLst/>
          </a:prstGeom>
          <a:noFill/>
        </p:spPr>
        <p:txBody>
          <a:bodyPr wrap="square" rtlCol="0">
            <a:spAutoFit/>
          </a:bodyPr>
          <a:lstStyle/>
          <a:p>
            <a:pPr marL="171450" indent="-171450">
              <a:buFontTx/>
              <a:buChar char="-"/>
            </a:pPr>
            <a:r>
              <a:rPr lang="en-GB" sz="2400" b="1" dirty="0"/>
              <a:t>It is true that in a limited number of countries, the first step - the one that leads to knowledge of pluralistic and multilingual approaches - has yet to be made. </a:t>
            </a:r>
          </a:p>
          <a:p>
            <a:pPr marL="171450" indent="-171450">
              <a:buFontTx/>
              <a:buChar char="-"/>
            </a:pPr>
            <a:endParaRPr lang="en-GB" sz="2400" b="1" dirty="0"/>
          </a:p>
          <a:p>
            <a:pPr marL="171450" indent="-171450">
              <a:buFontTx/>
              <a:buChar char="-"/>
            </a:pPr>
            <a:r>
              <a:rPr lang="en-GB" sz="2400" b="1" dirty="0"/>
              <a:t>However, the most frequent and most pressing issue is that of moving from verbal recognition of these approaches to real, non-exceptional practice in the classroom.</a:t>
            </a:r>
          </a:p>
          <a:p>
            <a:endParaRPr lang="en-GB" sz="2400" b="1" dirty="0"/>
          </a:p>
          <a:p>
            <a:pPr marL="171450" indent="-171450">
              <a:buFontTx/>
              <a:buChar char="-"/>
            </a:pPr>
            <a:r>
              <a:rPr lang="en-GB" sz="2400" b="1" dirty="0"/>
              <a:t>And very generally, and very logically, everyone recognises that for this step, teacher education has a decisive role to play.</a:t>
            </a:r>
          </a:p>
          <a:p>
            <a:pPr marL="171450" indent="-171450">
              <a:buFontTx/>
              <a:buChar char="-"/>
            </a:pPr>
            <a:endParaRPr lang="en-GB" sz="2400" b="1" dirty="0"/>
          </a:p>
          <a:p>
            <a:r>
              <a:rPr lang="en-GB" sz="2400" b="1" dirty="0"/>
              <a:t>This is what the ECML and its member states have also acknowledged in choosing to support the present project.</a:t>
            </a:r>
          </a:p>
        </p:txBody>
      </p:sp>
      <p:sp>
        <p:nvSpPr>
          <p:cNvPr id="2" name="ZoneTexte 1"/>
          <p:cNvSpPr txBox="1"/>
          <p:nvPr/>
        </p:nvSpPr>
        <p:spPr>
          <a:xfrm>
            <a:off x="4020399" y="817525"/>
            <a:ext cx="4133001" cy="707886"/>
          </a:xfrm>
          <a:prstGeom prst="rect">
            <a:avLst/>
          </a:prstGeom>
          <a:noFill/>
        </p:spPr>
        <p:txBody>
          <a:bodyPr wrap="square" rtlCol="0">
            <a:spAutoFit/>
          </a:bodyPr>
          <a:lstStyle/>
          <a:p>
            <a:r>
              <a:rPr lang="fr-FR" sz="4000" b="1" dirty="0"/>
              <a:t>As a conclusion…</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576642"/>
      </p:ext>
    </p:extLst>
  </p:cSld>
  <p:clrMapOvr>
    <a:masterClrMapping/>
  </p:clrMapOvr>
  <mc:AlternateContent xmlns:mc="http://schemas.openxmlformats.org/markup-compatibility/2006" xmlns:p14="http://schemas.microsoft.com/office/powerpoint/2010/main">
    <mc:Choice Requires="p14">
      <p:transition spd="slow" p14:dur="2000" advTm="50831"/>
    </mc:Choice>
    <mc:Fallback xmlns="">
      <p:transition spd="slow" advTm="5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2" presetClass="entr" presetSubtype="1"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3"/>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4"/>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grpSp>
        <p:nvGrpSpPr>
          <p:cNvPr id="11" name="Groupe 10"/>
          <p:cNvGrpSpPr/>
          <p:nvPr/>
        </p:nvGrpSpPr>
        <p:grpSpPr>
          <a:xfrm>
            <a:off x="1971458" y="2456461"/>
            <a:ext cx="9129249" cy="2169924"/>
            <a:chOff x="1800008" y="2456461"/>
            <a:chExt cx="9129249" cy="2169924"/>
          </a:xfrm>
        </p:grpSpPr>
        <p:pic>
          <p:nvPicPr>
            <p:cNvPr id="9" name="Image 8"/>
            <p:cNvPicPr>
              <a:picLocks noChangeAspect="1"/>
            </p:cNvPicPr>
            <p:nvPr/>
          </p:nvPicPr>
          <p:blipFill>
            <a:blip r:embed="rId5"/>
            <a:stretch>
              <a:fillRect/>
            </a:stretch>
          </p:blipFill>
          <p:spPr>
            <a:xfrm>
              <a:off x="1800008" y="2456461"/>
              <a:ext cx="2238592" cy="2169924"/>
            </a:xfrm>
            <a:prstGeom prst="rect">
              <a:avLst/>
            </a:prstGeom>
          </p:spPr>
        </p:pic>
        <p:sp>
          <p:nvSpPr>
            <p:cNvPr id="10" name="ZoneTexte 9"/>
            <p:cNvSpPr txBox="1"/>
            <p:nvPr/>
          </p:nvSpPr>
          <p:spPr>
            <a:xfrm>
              <a:off x="3252107" y="2710426"/>
              <a:ext cx="7677150" cy="830997"/>
            </a:xfrm>
            <a:prstGeom prst="rect">
              <a:avLst/>
            </a:prstGeom>
            <a:noFill/>
          </p:spPr>
          <p:txBody>
            <a:bodyPr wrap="square" rtlCol="0">
              <a:spAutoFit/>
            </a:bodyPr>
            <a:lstStyle/>
            <a:p>
              <a:r>
                <a:rPr lang="en-GB" sz="4800" b="1" dirty="0">
                  <a:latin typeface="Script MT Bold" panose="03040602040607080904" pitchFamily="66" charset="0"/>
                </a:rPr>
                <a:t>Thank you for your attention</a:t>
              </a:r>
            </a:p>
          </p:txBody>
        </p:sp>
      </p:grpSp>
    </p:spTree>
    <p:extLst>
      <p:ext uri="{BB962C8B-B14F-4D97-AF65-F5344CB8AC3E}">
        <p14:creationId xmlns:p14="http://schemas.microsoft.com/office/powerpoint/2010/main" val="144376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5"/>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6"/>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dirty="0"/>
          </a:p>
        </p:txBody>
      </p:sp>
      <p:sp>
        <p:nvSpPr>
          <p:cNvPr id="2" name="ZoneTexte 1"/>
          <p:cNvSpPr txBox="1"/>
          <p:nvPr/>
        </p:nvSpPr>
        <p:spPr>
          <a:xfrm>
            <a:off x="670919" y="1267063"/>
            <a:ext cx="10264811" cy="4524315"/>
          </a:xfrm>
          <a:prstGeom prst="rect">
            <a:avLst/>
          </a:prstGeom>
          <a:noFill/>
        </p:spPr>
        <p:txBody>
          <a:bodyPr wrap="square" rtlCol="0">
            <a:spAutoFit/>
          </a:bodyPr>
          <a:lstStyle/>
          <a:p>
            <a:pPr algn="just"/>
            <a:r>
              <a:rPr lang="en-US" sz="2400" b="1" dirty="0"/>
              <a:t>Pluralistic approaches are progressively making their way into school curricula in a growing number of European countries. Depending on the country and sometimes even the region, there can be an emphasis on different pluralistic approaches; the same applies to teaching materials.</a:t>
            </a:r>
            <a:r>
              <a:rPr lang="fr-CH" sz="2400" b="1" dirty="0"/>
              <a:t> </a:t>
            </a:r>
          </a:p>
          <a:p>
            <a:pPr algn="just"/>
            <a:r>
              <a:rPr lang="en-US" sz="2400" b="1" dirty="0"/>
              <a:t>In all these contexts, whatever the place occupied by pluralistic approaches in the official curricula and the range of teaching materials on offer, there is a common feature: teacher education in this domain is very insufficient, which explains the generally weak, if not exceptional, presence of pluralistic approaches in actual classroom practice.</a:t>
            </a:r>
            <a:r>
              <a:rPr lang="fr-CH" sz="2400" b="1" dirty="0"/>
              <a:t> </a:t>
            </a:r>
          </a:p>
          <a:p>
            <a:pPr algn="just"/>
            <a:r>
              <a:rPr lang="en-US" sz="2400" b="1" dirty="0"/>
              <a:t>The survey that the project team conducted among the participants of the September 2021 workshop confirms this observation. We had 28 responses, representing about 70% of the participants.</a:t>
            </a:r>
            <a:endParaRPr lang="fr-FR" sz="24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1795773"/>
      </p:ext>
    </p:extLst>
  </p:cSld>
  <p:clrMapOvr>
    <a:masterClrMapping/>
  </p:clrMapOvr>
  <mc:AlternateContent xmlns:mc="http://schemas.openxmlformats.org/markup-compatibility/2006" xmlns:p14="http://schemas.microsoft.com/office/powerpoint/2010/main">
    <mc:Choice Requires="p14">
      <p:transition spd="slow" p14:dur="2000" advTm="64666"/>
    </mc:Choice>
    <mc:Fallback xmlns="">
      <p:transition spd="slow" advTm="6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2" name="ZoneTexte 1"/>
          <p:cNvSpPr txBox="1"/>
          <p:nvPr/>
        </p:nvSpPr>
        <p:spPr>
          <a:xfrm>
            <a:off x="1500848" y="1025941"/>
            <a:ext cx="9190299" cy="954107"/>
          </a:xfrm>
          <a:prstGeom prst="rect">
            <a:avLst/>
          </a:prstGeom>
          <a:noFill/>
        </p:spPr>
        <p:txBody>
          <a:bodyPr wrap="square" rtlCol="0">
            <a:spAutoFit/>
          </a:bodyPr>
          <a:lstStyle/>
          <a:p>
            <a:pPr algn="ctr"/>
            <a:r>
              <a:rPr lang="en-US" sz="2800" b="1" dirty="0"/>
              <a:t>What is the place of plurilingual and intercultural education in the official texts of your educational context?</a:t>
            </a:r>
            <a:endParaRPr lang="fr-FR" sz="2800" b="1" dirty="0"/>
          </a:p>
        </p:txBody>
      </p:sp>
      <p:sp>
        <p:nvSpPr>
          <p:cNvPr id="5" name="ZoneTexte 4"/>
          <p:cNvSpPr txBox="1"/>
          <p:nvPr/>
        </p:nvSpPr>
        <p:spPr>
          <a:xfrm>
            <a:off x="625033" y="3180020"/>
            <a:ext cx="3611302" cy="1200329"/>
          </a:xfrm>
          <a:prstGeom prst="rect">
            <a:avLst/>
          </a:prstGeom>
          <a:noFill/>
        </p:spPr>
        <p:txBody>
          <a:bodyPr wrap="square" rtlCol="0">
            <a:spAutoFit/>
          </a:bodyPr>
          <a:lstStyle/>
          <a:p>
            <a:r>
              <a:rPr lang="fr-FR" sz="2400" b="1" dirty="0"/>
              <a:t>[…] on retrouve quelques éléments présentés [dans la définition].</a:t>
            </a:r>
          </a:p>
        </p:txBody>
      </p:sp>
      <p:grpSp>
        <p:nvGrpSpPr>
          <p:cNvPr id="13" name="Groupe 12"/>
          <p:cNvGrpSpPr/>
          <p:nvPr/>
        </p:nvGrpSpPr>
        <p:grpSpPr>
          <a:xfrm>
            <a:off x="625033" y="1986870"/>
            <a:ext cx="11351067" cy="1056625"/>
            <a:chOff x="891252" y="1986870"/>
            <a:chExt cx="11084848" cy="1472373"/>
          </a:xfrm>
        </p:grpSpPr>
        <p:sp>
          <p:nvSpPr>
            <p:cNvPr id="6" name="ZoneTexte 5"/>
            <p:cNvSpPr txBox="1"/>
            <p:nvPr/>
          </p:nvSpPr>
          <p:spPr>
            <a:xfrm>
              <a:off x="3308108" y="2258914"/>
              <a:ext cx="8667992" cy="1200329"/>
            </a:xfrm>
            <a:prstGeom prst="rect">
              <a:avLst/>
            </a:prstGeom>
            <a:noFill/>
          </p:spPr>
          <p:txBody>
            <a:bodyPr wrap="square" rtlCol="0">
              <a:spAutoFit/>
            </a:bodyPr>
            <a:lstStyle/>
            <a:p>
              <a:r>
                <a:rPr lang="en-US" sz="2400" b="1" dirty="0"/>
                <a:t>While teaching languages intercultural education is the main concept and plurilingual education is part of our national curriculum</a:t>
              </a:r>
              <a:endParaRPr lang="fr-FR" sz="2400" b="1" dirty="0"/>
            </a:p>
          </p:txBody>
        </p:sp>
        <p:sp>
          <p:nvSpPr>
            <p:cNvPr id="8" name="ZoneTexte 7"/>
            <p:cNvSpPr txBox="1"/>
            <p:nvPr/>
          </p:nvSpPr>
          <p:spPr>
            <a:xfrm>
              <a:off x="891252" y="1986870"/>
              <a:ext cx="2476982" cy="461665"/>
            </a:xfrm>
            <a:prstGeom prst="rect">
              <a:avLst/>
            </a:prstGeom>
            <a:noFill/>
          </p:spPr>
          <p:txBody>
            <a:bodyPr wrap="square" rtlCol="0">
              <a:spAutoFit/>
            </a:bodyPr>
            <a:lstStyle/>
            <a:p>
              <a:r>
                <a:rPr lang="fr-FR" sz="2400" b="1" dirty="0"/>
                <a:t>At the </a:t>
              </a:r>
              <a:r>
                <a:rPr lang="fr-FR" sz="2400" b="1" dirty="0" err="1"/>
                <a:t>very</a:t>
              </a:r>
              <a:r>
                <a:rPr lang="fr-FR" sz="2400" b="1" dirty="0"/>
                <a:t> </a:t>
              </a:r>
              <a:r>
                <a:rPr lang="fr-FR" sz="2400" b="1" dirty="0" err="1"/>
                <a:t>core</a:t>
              </a:r>
              <a:endParaRPr lang="fr-FR" sz="2400" b="1" dirty="0"/>
            </a:p>
          </p:txBody>
        </p:sp>
      </p:grpSp>
      <p:sp>
        <p:nvSpPr>
          <p:cNvPr id="9" name="ZoneTexte 8"/>
          <p:cNvSpPr txBox="1"/>
          <p:nvPr/>
        </p:nvSpPr>
        <p:spPr>
          <a:xfrm>
            <a:off x="1987826" y="4450103"/>
            <a:ext cx="5179795" cy="830997"/>
          </a:xfrm>
          <a:prstGeom prst="rect">
            <a:avLst/>
          </a:prstGeom>
          <a:noFill/>
        </p:spPr>
        <p:txBody>
          <a:bodyPr wrap="square" rtlCol="0">
            <a:spAutoFit/>
          </a:bodyPr>
          <a:lstStyle/>
          <a:p>
            <a:r>
              <a:rPr lang="en-US" sz="2400" b="1" dirty="0"/>
              <a:t>PIE has been systematically highlighted in national policy documents </a:t>
            </a:r>
            <a:endParaRPr lang="fr-FR" sz="2400" b="1" dirty="0"/>
          </a:p>
        </p:txBody>
      </p:sp>
      <p:sp>
        <p:nvSpPr>
          <p:cNvPr id="11" name="ZoneTexte 10"/>
          <p:cNvSpPr txBox="1"/>
          <p:nvPr/>
        </p:nvSpPr>
        <p:spPr>
          <a:xfrm>
            <a:off x="8100348" y="4322884"/>
            <a:ext cx="2476982" cy="830997"/>
          </a:xfrm>
          <a:prstGeom prst="rect">
            <a:avLst/>
          </a:prstGeom>
          <a:noFill/>
        </p:spPr>
        <p:txBody>
          <a:bodyPr wrap="square" rtlCol="0">
            <a:spAutoFit/>
          </a:bodyPr>
          <a:lstStyle/>
          <a:p>
            <a:r>
              <a:rPr lang="fr-FR" sz="2400" b="1" dirty="0"/>
              <a:t>Not </a:t>
            </a:r>
            <a:r>
              <a:rPr lang="fr-FR" sz="2400" b="1" dirty="0" err="1"/>
              <a:t>too</a:t>
            </a:r>
            <a:r>
              <a:rPr lang="fr-FR" sz="2400" b="1" dirty="0"/>
              <a:t> </a:t>
            </a:r>
            <a:r>
              <a:rPr lang="fr-FR" sz="2400" b="1" dirty="0" err="1"/>
              <a:t>strong</a:t>
            </a:r>
            <a:r>
              <a:rPr lang="fr-FR" sz="2400" b="1" dirty="0"/>
              <a:t> </a:t>
            </a:r>
            <a:r>
              <a:rPr lang="fr-FR" sz="2400" b="1" dirty="0" err="1"/>
              <a:t>unfortunately</a:t>
            </a:r>
            <a:endParaRPr lang="fr-FR" sz="2400" b="1" dirty="0"/>
          </a:p>
        </p:txBody>
      </p:sp>
      <p:sp>
        <p:nvSpPr>
          <p:cNvPr id="12" name="ZoneTexte 11"/>
          <p:cNvSpPr txBox="1"/>
          <p:nvPr/>
        </p:nvSpPr>
        <p:spPr>
          <a:xfrm>
            <a:off x="1500848" y="5514130"/>
            <a:ext cx="8849095" cy="461665"/>
          </a:xfrm>
          <a:prstGeom prst="rect">
            <a:avLst/>
          </a:prstGeom>
          <a:noFill/>
        </p:spPr>
        <p:txBody>
          <a:bodyPr wrap="square" rtlCol="0">
            <a:spAutoFit/>
          </a:bodyPr>
          <a:lstStyle/>
          <a:p>
            <a:r>
              <a:rPr lang="en-US" sz="2400" b="1" dirty="0"/>
              <a:t>It is gaining momentum and importance in the official texts</a:t>
            </a:r>
            <a:endParaRPr lang="fr-FR" sz="2400" b="1"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31226146"/>
      </p:ext>
    </p:extLst>
  </p:cSld>
  <p:clrMapOvr>
    <a:masterClrMapping/>
  </p:clrMapOvr>
  <mc:AlternateContent xmlns:mc="http://schemas.openxmlformats.org/markup-compatibility/2006" xmlns:p14="http://schemas.microsoft.com/office/powerpoint/2010/main">
    <mc:Choice Requires="p14">
      <p:transition spd="slow" p14:dur="2000" advTm="67002"/>
    </mc:Choice>
    <mc:Fallback xmlns="">
      <p:transition spd="slow" advTm="6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5"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8" name="ZoneTexte 7"/>
          <p:cNvSpPr txBox="1"/>
          <p:nvPr/>
        </p:nvSpPr>
        <p:spPr>
          <a:xfrm>
            <a:off x="907513" y="2152669"/>
            <a:ext cx="4954132" cy="830997"/>
          </a:xfrm>
          <a:prstGeom prst="rect">
            <a:avLst/>
          </a:prstGeom>
          <a:noFill/>
        </p:spPr>
        <p:txBody>
          <a:bodyPr wrap="square" rtlCol="0">
            <a:spAutoFit/>
          </a:bodyPr>
          <a:lstStyle/>
          <a:p>
            <a:r>
              <a:rPr lang="en-US" sz="2400" b="1" dirty="0"/>
              <a:t>There is a huge need and demand in the system to support schools </a:t>
            </a:r>
            <a:endParaRPr lang="fr-FR" sz="2400" b="1" dirty="0"/>
          </a:p>
        </p:txBody>
      </p:sp>
      <p:sp>
        <p:nvSpPr>
          <p:cNvPr id="9" name="ZoneTexte 8"/>
          <p:cNvSpPr txBox="1"/>
          <p:nvPr/>
        </p:nvSpPr>
        <p:spPr>
          <a:xfrm>
            <a:off x="625033" y="1138044"/>
            <a:ext cx="4516810" cy="830997"/>
          </a:xfrm>
          <a:prstGeom prst="rect">
            <a:avLst/>
          </a:prstGeom>
          <a:noFill/>
        </p:spPr>
        <p:txBody>
          <a:bodyPr wrap="square" rtlCol="0">
            <a:spAutoFit/>
          </a:bodyPr>
          <a:lstStyle/>
          <a:p>
            <a:r>
              <a:rPr lang="en-US" sz="2400" b="1" dirty="0"/>
              <a:t>On the paper it's very important, in practice unfortunately not</a:t>
            </a:r>
            <a:endParaRPr lang="fr-FR" sz="2400" b="1" dirty="0"/>
          </a:p>
        </p:txBody>
      </p:sp>
      <p:sp>
        <p:nvSpPr>
          <p:cNvPr id="11" name="ZoneTexte 10"/>
          <p:cNvSpPr txBox="1"/>
          <p:nvPr/>
        </p:nvSpPr>
        <p:spPr>
          <a:xfrm>
            <a:off x="1511185" y="2922819"/>
            <a:ext cx="10873989" cy="1200329"/>
          </a:xfrm>
          <a:prstGeom prst="rect">
            <a:avLst/>
          </a:prstGeom>
          <a:noFill/>
        </p:spPr>
        <p:txBody>
          <a:bodyPr wrap="square" rtlCol="0">
            <a:spAutoFit/>
          </a:bodyPr>
          <a:lstStyle/>
          <a:p>
            <a:r>
              <a:rPr lang="en-US" sz="2400" b="1" dirty="0"/>
              <a:t>[PIE] can be seen as the basis of the foreign language curriculum […] however  […] neither the core objectives for the lower secondary level nor the final objectives for the upper secondary level explicitly refer to it</a:t>
            </a:r>
            <a:endParaRPr lang="fr-FR" sz="2400" b="1" dirty="0"/>
          </a:p>
        </p:txBody>
      </p:sp>
      <p:sp>
        <p:nvSpPr>
          <p:cNvPr id="12" name="ZoneTexte 11"/>
          <p:cNvSpPr txBox="1"/>
          <p:nvPr/>
        </p:nvSpPr>
        <p:spPr>
          <a:xfrm>
            <a:off x="5861645" y="1325386"/>
            <a:ext cx="4954132" cy="830997"/>
          </a:xfrm>
          <a:prstGeom prst="rect">
            <a:avLst/>
          </a:prstGeom>
          <a:noFill/>
        </p:spPr>
        <p:txBody>
          <a:bodyPr wrap="square" rtlCol="0">
            <a:spAutoFit/>
          </a:bodyPr>
          <a:lstStyle/>
          <a:p>
            <a:r>
              <a:rPr lang="en-US" sz="2400" b="1" dirty="0"/>
              <a:t>L’EPI </a:t>
            </a:r>
            <a:r>
              <a:rPr lang="fr-FR" sz="2400" b="1" dirty="0"/>
              <a:t>peine parfois à passer dans les pratiques enseignantes</a:t>
            </a:r>
          </a:p>
        </p:txBody>
      </p:sp>
      <p:sp>
        <p:nvSpPr>
          <p:cNvPr id="10" name="ZoneTexte 9"/>
          <p:cNvSpPr txBox="1"/>
          <p:nvPr/>
        </p:nvSpPr>
        <p:spPr>
          <a:xfrm>
            <a:off x="625033" y="4304599"/>
            <a:ext cx="10636526" cy="1938992"/>
          </a:xfrm>
          <a:prstGeom prst="rect">
            <a:avLst/>
          </a:prstGeom>
          <a:solidFill>
            <a:schemeClr val="bg1"/>
          </a:solidFill>
          <a:ln>
            <a:solidFill>
              <a:srgbClr val="FF0000"/>
            </a:solidFill>
          </a:ln>
        </p:spPr>
        <p:txBody>
          <a:bodyPr wrap="square" rtlCol="0">
            <a:spAutoFit/>
          </a:bodyPr>
          <a:lstStyle/>
          <a:p>
            <a:r>
              <a:rPr lang="en-GB" sz="2400" b="1" dirty="0"/>
              <a:t>In the comments:</a:t>
            </a:r>
          </a:p>
          <a:p>
            <a:r>
              <a:rPr lang="en-GB" sz="2400" b="1" dirty="0"/>
              <a:t>The place of plurilingual and intercultural education varies according to the languages taught.</a:t>
            </a:r>
          </a:p>
          <a:p>
            <a:r>
              <a:rPr lang="en-GB" sz="2400" b="1" dirty="0"/>
              <a:t>Other disciplines than languages contribute to intercultural education.</a:t>
            </a:r>
          </a:p>
          <a:p>
            <a:r>
              <a:rPr lang="en-GB" sz="2400" b="1" dirty="0"/>
              <a:t>Intercultural is sometimes more present than plurilingual.</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64898275"/>
      </p:ext>
    </p:extLst>
  </p:cSld>
  <p:clrMapOvr>
    <a:masterClrMapping/>
  </p:clrMapOvr>
  <mc:AlternateContent xmlns:mc="http://schemas.openxmlformats.org/markup-compatibility/2006" xmlns:p14="http://schemas.microsoft.com/office/powerpoint/2010/main">
    <mc:Choice Requires="p14">
      <p:transition spd="slow" p14:dur="2000" advTm="46297"/>
    </mc:Choice>
    <mc:Fallback xmlns="">
      <p:transition spd="slow" advTm="4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2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8" grpId="0"/>
      <p:bldP spid="11" grpId="0"/>
      <p:bldP spid="12"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pic>
        <p:nvPicPr>
          <p:cNvPr id="2" name="Image 1"/>
          <p:cNvPicPr>
            <a:picLocks noChangeAspect="1"/>
          </p:cNvPicPr>
          <p:nvPr/>
        </p:nvPicPr>
        <p:blipFill>
          <a:blip r:embed="rId8"/>
          <a:stretch>
            <a:fillRect/>
          </a:stretch>
        </p:blipFill>
        <p:spPr>
          <a:xfrm>
            <a:off x="1754782" y="753375"/>
            <a:ext cx="8682432" cy="5189727"/>
          </a:xfrm>
          <a:prstGeom prst="rect">
            <a:avLst/>
          </a:prstGeom>
        </p:spPr>
      </p:pic>
      <p:sp>
        <p:nvSpPr>
          <p:cNvPr id="5" name="ZoneTexte 4"/>
          <p:cNvSpPr txBox="1"/>
          <p:nvPr/>
        </p:nvSpPr>
        <p:spPr>
          <a:xfrm>
            <a:off x="8585860" y="1517706"/>
            <a:ext cx="961901" cy="523220"/>
          </a:xfrm>
          <a:prstGeom prst="rect">
            <a:avLst/>
          </a:prstGeom>
          <a:noFill/>
        </p:spPr>
        <p:txBody>
          <a:bodyPr wrap="square" rtlCol="0">
            <a:spAutoFit/>
          </a:bodyPr>
          <a:lstStyle/>
          <a:p>
            <a:pPr algn="ctr"/>
            <a:r>
              <a:rPr lang="fr-FR" sz="2800" b="1" dirty="0"/>
              <a:t>68 %</a:t>
            </a:r>
          </a:p>
        </p:txBody>
      </p:sp>
      <p:sp>
        <p:nvSpPr>
          <p:cNvPr id="8" name="ZoneTexte 7"/>
          <p:cNvSpPr txBox="1"/>
          <p:nvPr/>
        </p:nvSpPr>
        <p:spPr>
          <a:xfrm>
            <a:off x="2885704" y="2642790"/>
            <a:ext cx="961901" cy="523220"/>
          </a:xfrm>
          <a:prstGeom prst="rect">
            <a:avLst/>
          </a:prstGeom>
          <a:noFill/>
        </p:spPr>
        <p:txBody>
          <a:bodyPr wrap="square" rtlCol="0">
            <a:spAutoFit/>
          </a:bodyPr>
          <a:lstStyle/>
          <a:p>
            <a:pPr algn="ctr"/>
            <a:r>
              <a:rPr lang="fr-FR" sz="2800" b="1" dirty="0"/>
              <a:t>52 %</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1355984"/>
      </p:ext>
    </p:extLst>
  </p:cSld>
  <p:clrMapOvr>
    <a:masterClrMapping/>
  </p:clrMapOvr>
  <mc:AlternateContent xmlns:mc="http://schemas.openxmlformats.org/markup-compatibility/2006" xmlns:p14="http://schemas.microsoft.com/office/powerpoint/2010/main">
    <mc:Choice Requires="p14">
      <p:transition spd="slow" p14:dur="2000" advTm="81702"/>
    </mc:Choice>
    <mc:Fallback xmlns="">
      <p:transition spd="slow" advTm="8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pt-PT"/>
          </a:p>
        </p:txBody>
      </p:sp>
      <p:pic>
        <p:nvPicPr>
          <p:cNvPr id="6" name="Image 5"/>
          <p:cNvPicPr>
            <a:picLocks noChangeAspect="1"/>
          </p:cNvPicPr>
          <p:nvPr/>
        </p:nvPicPr>
        <p:blipFill>
          <a:blip r:embed="rId5"/>
          <a:stretch>
            <a:fillRect/>
          </a:stretch>
        </p:blipFill>
        <p:spPr>
          <a:xfrm>
            <a:off x="1754782" y="1035993"/>
            <a:ext cx="8885509" cy="4793307"/>
          </a:xfrm>
          <a:prstGeom prst="rect">
            <a:avLst/>
          </a:prstGeom>
        </p:spPr>
      </p:pic>
      <p:sp>
        <p:nvSpPr>
          <p:cNvPr id="2" name="ZoneTexte 1"/>
          <p:cNvSpPr txBox="1"/>
          <p:nvPr/>
        </p:nvSpPr>
        <p:spPr>
          <a:xfrm>
            <a:off x="1" y="5938747"/>
            <a:ext cx="12192000" cy="707886"/>
          </a:xfrm>
          <a:prstGeom prst="rect">
            <a:avLst/>
          </a:prstGeom>
          <a:solidFill>
            <a:schemeClr val="bg1"/>
          </a:solidFill>
          <a:ln>
            <a:solidFill>
              <a:srgbClr val="FF0000"/>
            </a:solidFill>
          </a:ln>
        </p:spPr>
        <p:txBody>
          <a:bodyPr wrap="square" rtlCol="0">
            <a:spAutoFit/>
          </a:bodyPr>
          <a:lstStyle/>
          <a:p>
            <a:r>
              <a:rPr lang="fr-FR" sz="2000" b="1" dirty="0"/>
              <a:t>In practice, the situation of pluralistic </a:t>
            </a:r>
            <a:r>
              <a:rPr lang="fr-FR" sz="2000" b="1" dirty="0" err="1"/>
              <a:t>approaches</a:t>
            </a:r>
            <a:r>
              <a:rPr lang="fr-FR" sz="2000" b="1" dirty="0"/>
              <a:t> </a:t>
            </a:r>
            <a:r>
              <a:rPr lang="fr-FR" sz="2000" b="1" dirty="0" err="1"/>
              <a:t>is</a:t>
            </a:r>
            <a:r>
              <a:rPr lang="fr-FR" sz="2000" b="1" dirty="0"/>
              <a:t> </a:t>
            </a:r>
            <a:r>
              <a:rPr lang="fr-FR" sz="2000" b="1" dirty="0" err="1"/>
              <a:t>even</a:t>
            </a:r>
            <a:r>
              <a:rPr lang="fr-FR" sz="2000" b="1" dirty="0"/>
              <a:t> </a:t>
            </a:r>
            <a:r>
              <a:rPr lang="fr-FR" sz="2000" b="1" dirty="0" err="1"/>
              <a:t>worse</a:t>
            </a:r>
            <a:r>
              <a:rPr lang="fr-FR" sz="2000" b="1" dirty="0"/>
              <a:t> </a:t>
            </a:r>
            <a:r>
              <a:rPr lang="fr-FR" sz="2000" b="1" dirty="0" err="1"/>
              <a:t>than</a:t>
            </a:r>
            <a:r>
              <a:rPr lang="fr-FR" sz="2000" b="1" dirty="0"/>
              <a:t> </a:t>
            </a:r>
            <a:r>
              <a:rPr lang="fr-FR" sz="2000" b="1" dirty="0" err="1"/>
              <a:t>what</a:t>
            </a:r>
            <a:r>
              <a:rPr lang="fr-FR" sz="2000" b="1" dirty="0"/>
              <a:t> </a:t>
            </a:r>
            <a:r>
              <a:rPr lang="fr-FR" sz="2000" b="1" dirty="0" err="1"/>
              <a:t>is</a:t>
            </a:r>
            <a:r>
              <a:rPr lang="fr-FR" sz="2000" b="1" dirty="0"/>
              <a:t> </a:t>
            </a:r>
            <a:r>
              <a:rPr lang="fr-FR" sz="2000" b="1" dirty="0" err="1"/>
              <a:t>stipulated</a:t>
            </a:r>
            <a:r>
              <a:rPr lang="fr-FR" sz="2000" b="1" dirty="0"/>
              <a:t> in the </a:t>
            </a:r>
            <a:r>
              <a:rPr lang="fr-FR" sz="2000" b="1" dirty="0" err="1"/>
              <a:t>texts</a:t>
            </a:r>
            <a:r>
              <a:rPr lang="fr-FR" sz="2000" b="1" dirty="0"/>
              <a:t>. In </a:t>
            </a:r>
            <a:r>
              <a:rPr lang="fr-FR" sz="2000" b="1" dirty="0" err="1"/>
              <a:t>order</a:t>
            </a:r>
            <a:r>
              <a:rPr lang="fr-FR" sz="2000" b="1" dirty="0"/>
              <a:t> to move </a:t>
            </a:r>
            <a:r>
              <a:rPr lang="fr-FR" sz="2000" b="1" dirty="0" err="1"/>
              <a:t>from</a:t>
            </a:r>
            <a:r>
              <a:rPr lang="fr-FR" sz="2000" b="1" dirty="0"/>
              <a:t> </a:t>
            </a:r>
            <a:r>
              <a:rPr lang="fr-FR" sz="2000" b="1" dirty="0" err="1"/>
              <a:t>texts</a:t>
            </a:r>
            <a:r>
              <a:rPr lang="fr-FR" sz="2000" b="1" dirty="0"/>
              <a:t> to practice, </a:t>
            </a:r>
            <a:r>
              <a:rPr lang="fr-FR" sz="2000" b="1" dirty="0" err="1"/>
              <a:t>teacher</a:t>
            </a:r>
            <a:r>
              <a:rPr lang="fr-FR" sz="2000" b="1" dirty="0"/>
              <a:t> </a:t>
            </a:r>
            <a:r>
              <a:rPr lang="fr-FR" sz="2000" b="1" dirty="0" err="1"/>
              <a:t>education</a:t>
            </a:r>
            <a:r>
              <a:rPr lang="fr-FR" sz="2000" b="1" dirty="0"/>
              <a:t> has a crucial </a:t>
            </a:r>
            <a:r>
              <a:rPr lang="fr-FR" sz="2000" b="1" dirty="0" err="1"/>
              <a:t>role</a:t>
            </a:r>
            <a:r>
              <a:rPr lang="fr-FR" sz="2000" b="1" dirty="0"/>
              <a:t> to </a:t>
            </a:r>
            <a:r>
              <a:rPr lang="fr-FR" sz="2000" b="1" dirty="0" err="1"/>
              <a:t>play</a:t>
            </a:r>
            <a:r>
              <a:rPr lang="fr-FR" sz="2000" b="1"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6544740"/>
      </p:ext>
    </p:extLst>
  </p:cSld>
  <p:clrMapOvr>
    <a:masterClrMapping/>
  </p:clrMapOvr>
  <mc:AlternateContent xmlns:mc="http://schemas.openxmlformats.org/markup-compatibility/2006" xmlns:p14="http://schemas.microsoft.com/office/powerpoint/2010/main">
    <mc:Choice Requires="p14">
      <p:transition spd="slow" p14:dur="5000" advTm="20132">
        <p:fade/>
      </p:transition>
    </mc:Choice>
    <mc:Fallback xmlns="">
      <p:transition spd="slow" advTm="20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2" name="Rectangle 1"/>
          <p:cNvSpPr/>
          <p:nvPr/>
        </p:nvSpPr>
        <p:spPr>
          <a:xfrm>
            <a:off x="2286000" y="1025941"/>
            <a:ext cx="8115300" cy="1083374"/>
          </a:xfrm>
          <a:prstGeom prst="rect">
            <a:avLst/>
          </a:prstGeom>
        </p:spPr>
        <p:txBody>
          <a:bodyPr wrap="square">
            <a:spAutoFit/>
          </a:bodyPr>
          <a:lstStyle/>
          <a:p>
            <a:pPr>
              <a:lnSpc>
                <a:spcPct val="115000"/>
              </a:lnSpc>
              <a:spcAft>
                <a:spcPts val="600"/>
              </a:spcAft>
            </a:pPr>
            <a:r>
              <a:rPr lang="en-GB" sz="2800" b="1" dirty="0">
                <a:latin typeface="Calibri" panose="020F0502020204030204" pitchFamily="34" charset="0"/>
                <a:ea typeface="Calibri" panose="020F0502020204030204" pitchFamily="34" charset="0"/>
                <a:cs typeface="Times New Roman" panose="02020603050405020304" pitchFamily="18" charset="0"/>
              </a:rPr>
              <a:t>If pluralistic / plurilingual approaches are not used, or in a very limited way, why do you think this is?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e 5"/>
          <p:cNvGrpSpPr/>
          <p:nvPr/>
        </p:nvGrpSpPr>
        <p:grpSpPr>
          <a:xfrm>
            <a:off x="410079" y="3714911"/>
            <a:ext cx="10410320" cy="1354570"/>
            <a:chOff x="410079" y="3714911"/>
            <a:chExt cx="10410320" cy="1354570"/>
          </a:xfrm>
        </p:grpSpPr>
        <p:sp>
          <p:nvSpPr>
            <p:cNvPr id="11" name="ZoneTexte 10"/>
            <p:cNvSpPr txBox="1"/>
            <p:nvPr/>
          </p:nvSpPr>
          <p:spPr>
            <a:xfrm>
              <a:off x="410079" y="3714911"/>
              <a:ext cx="8565612" cy="830997"/>
            </a:xfrm>
            <a:prstGeom prst="rect">
              <a:avLst/>
            </a:prstGeom>
            <a:noFill/>
          </p:spPr>
          <p:txBody>
            <a:bodyPr wrap="square" rtlCol="0">
              <a:spAutoFit/>
            </a:bodyPr>
            <a:lstStyle/>
            <a:p>
              <a:r>
                <a:rPr lang="en-US" sz="2400" b="1" dirty="0"/>
                <a:t>[…] often depends on the support by colleagues, but above all by the head</a:t>
              </a:r>
              <a:endParaRPr lang="fr-FR" sz="2400" b="1" dirty="0"/>
            </a:p>
          </p:txBody>
        </p:sp>
        <p:sp>
          <p:nvSpPr>
            <p:cNvPr id="12" name="ZoneTexte 11"/>
            <p:cNvSpPr txBox="1"/>
            <p:nvPr/>
          </p:nvSpPr>
          <p:spPr>
            <a:xfrm>
              <a:off x="2396379" y="4238484"/>
              <a:ext cx="8424020" cy="830997"/>
            </a:xfrm>
            <a:prstGeom prst="rect">
              <a:avLst/>
            </a:prstGeom>
            <a:noFill/>
          </p:spPr>
          <p:txBody>
            <a:bodyPr wrap="square" rtlCol="0">
              <a:spAutoFit/>
            </a:bodyPr>
            <a:lstStyle/>
            <a:p>
              <a:r>
                <a:rPr lang="en-US" sz="2400" b="1" dirty="0"/>
                <a:t>lack of understanding and knowledge […]  among the directors of the schools </a:t>
              </a:r>
              <a:endParaRPr lang="fr-FR" sz="2400" b="1" dirty="0"/>
            </a:p>
          </p:txBody>
        </p:sp>
      </p:grpSp>
      <p:grpSp>
        <p:nvGrpSpPr>
          <p:cNvPr id="5" name="Groupe 4"/>
          <p:cNvGrpSpPr/>
          <p:nvPr/>
        </p:nvGrpSpPr>
        <p:grpSpPr>
          <a:xfrm>
            <a:off x="579216" y="2218183"/>
            <a:ext cx="10900218" cy="1486163"/>
            <a:chOff x="579216" y="2218183"/>
            <a:chExt cx="10900218" cy="1486163"/>
          </a:xfrm>
        </p:grpSpPr>
        <p:sp>
          <p:nvSpPr>
            <p:cNvPr id="8" name="ZoneTexte 7"/>
            <p:cNvSpPr txBox="1"/>
            <p:nvPr/>
          </p:nvSpPr>
          <p:spPr>
            <a:xfrm>
              <a:off x="579216" y="2218183"/>
              <a:ext cx="6918767" cy="461665"/>
            </a:xfrm>
            <a:prstGeom prst="rect">
              <a:avLst/>
            </a:prstGeom>
            <a:noFill/>
          </p:spPr>
          <p:txBody>
            <a:bodyPr wrap="square" rtlCol="0">
              <a:spAutoFit/>
            </a:bodyPr>
            <a:lstStyle/>
            <a:p>
              <a:r>
                <a:rPr lang="en-US" sz="2400" b="1" dirty="0"/>
                <a:t>Teachers are not familiar with plurilingual pedagogy </a:t>
              </a:r>
              <a:endParaRPr lang="fr-FR" sz="2400" b="1" dirty="0"/>
            </a:p>
          </p:txBody>
        </p:sp>
        <p:sp>
          <p:nvSpPr>
            <p:cNvPr id="9" name="ZoneTexte 8"/>
            <p:cNvSpPr txBox="1"/>
            <p:nvPr/>
          </p:nvSpPr>
          <p:spPr>
            <a:xfrm>
              <a:off x="5948584" y="3242681"/>
              <a:ext cx="5530850" cy="461665"/>
            </a:xfrm>
            <a:prstGeom prst="rect">
              <a:avLst/>
            </a:prstGeom>
            <a:noFill/>
          </p:spPr>
          <p:txBody>
            <a:bodyPr wrap="square" rtlCol="0">
              <a:spAutoFit/>
            </a:bodyPr>
            <a:lstStyle/>
            <a:p>
              <a:r>
                <a:rPr lang="fr-FR" sz="2400" b="1" dirty="0"/>
                <a:t>Les enseignants manquent de formation</a:t>
              </a:r>
            </a:p>
          </p:txBody>
        </p:sp>
        <p:sp>
          <p:nvSpPr>
            <p:cNvPr id="14" name="ZoneTexte 13"/>
            <p:cNvSpPr txBox="1"/>
            <p:nvPr/>
          </p:nvSpPr>
          <p:spPr>
            <a:xfrm>
              <a:off x="1207866" y="2712404"/>
              <a:ext cx="10271568" cy="461665"/>
            </a:xfrm>
            <a:prstGeom prst="rect">
              <a:avLst/>
            </a:prstGeom>
            <a:noFill/>
          </p:spPr>
          <p:txBody>
            <a:bodyPr wrap="square" rtlCol="0">
              <a:spAutoFit/>
            </a:bodyPr>
            <a:lstStyle/>
            <a:p>
              <a:r>
                <a:rPr lang="en-US" sz="2400" b="1" dirty="0"/>
                <a:t>[…] lack of understanding and knowledge of pluralistic and plurilingual issues </a:t>
              </a:r>
              <a:endParaRPr lang="fr-FR" sz="2400" b="1" dirty="0"/>
            </a:p>
          </p:txBody>
        </p:sp>
      </p:grpSp>
      <p:grpSp>
        <p:nvGrpSpPr>
          <p:cNvPr id="16" name="Groupe 15"/>
          <p:cNvGrpSpPr/>
          <p:nvPr/>
        </p:nvGrpSpPr>
        <p:grpSpPr>
          <a:xfrm>
            <a:off x="410079" y="5250605"/>
            <a:ext cx="10824017" cy="633982"/>
            <a:chOff x="410079" y="5250605"/>
            <a:chExt cx="10824017" cy="633982"/>
          </a:xfrm>
        </p:grpSpPr>
        <p:sp>
          <p:nvSpPr>
            <p:cNvPr id="13" name="ZoneTexte 12"/>
            <p:cNvSpPr txBox="1"/>
            <p:nvPr/>
          </p:nvSpPr>
          <p:spPr>
            <a:xfrm>
              <a:off x="6717286" y="5422922"/>
              <a:ext cx="4516810" cy="461665"/>
            </a:xfrm>
            <a:prstGeom prst="rect">
              <a:avLst/>
            </a:prstGeom>
            <a:noFill/>
          </p:spPr>
          <p:txBody>
            <a:bodyPr wrap="square" rtlCol="0">
              <a:spAutoFit/>
            </a:bodyPr>
            <a:lstStyle/>
            <a:p>
              <a:r>
                <a:rPr lang="fr-FR" sz="2400" b="1" dirty="0"/>
                <a:t>Ils demeurent centrés sur l'anglais</a:t>
              </a:r>
            </a:p>
          </p:txBody>
        </p:sp>
        <p:sp>
          <p:nvSpPr>
            <p:cNvPr id="15" name="ZoneTexte 14"/>
            <p:cNvSpPr txBox="1"/>
            <p:nvPr/>
          </p:nvSpPr>
          <p:spPr>
            <a:xfrm>
              <a:off x="410079" y="5250605"/>
              <a:ext cx="6094040" cy="461665"/>
            </a:xfrm>
            <a:prstGeom prst="rect">
              <a:avLst/>
            </a:prstGeom>
            <a:noFill/>
          </p:spPr>
          <p:txBody>
            <a:bodyPr wrap="square" rtlCol="0">
              <a:spAutoFit/>
            </a:bodyPr>
            <a:lstStyle/>
            <a:p>
              <a:r>
                <a:rPr lang="en-US" sz="2400" b="1" dirty="0"/>
                <a:t>[…] </a:t>
              </a:r>
              <a:r>
                <a:rPr lang="fr-FR" sz="2400" b="1" dirty="0"/>
                <a:t>tendance aiguë vers le monolinguisme</a:t>
              </a:r>
            </a:p>
          </p:txBody>
        </p:sp>
      </p:gr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95921388"/>
      </p:ext>
    </p:extLst>
  </p:cSld>
  <p:clrMapOvr>
    <a:masterClrMapping/>
  </p:clrMapOvr>
  <mc:AlternateContent xmlns:mc="http://schemas.openxmlformats.org/markup-compatibility/2006" xmlns:p14="http://schemas.microsoft.com/office/powerpoint/2010/main">
    <mc:Choice Requires="p14">
      <p:transition spd="slow" p14:dur="2000" advTm="42815"/>
    </mc:Choice>
    <mc:Fallback xmlns="">
      <p:transition spd="slow" advTm="4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5"/>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6"/>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2" name="ZoneTexte 1"/>
          <p:cNvSpPr txBox="1"/>
          <p:nvPr/>
        </p:nvSpPr>
        <p:spPr>
          <a:xfrm>
            <a:off x="3800104" y="1025941"/>
            <a:ext cx="4512623" cy="584775"/>
          </a:xfrm>
          <a:prstGeom prst="rect">
            <a:avLst/>
          </a:prstGeom>
          <a:noFill/>
        </p:spPr>
        <p:txBody>
          <a:bodyPr wrap="square" rtlCol="0">
            <a:spAutoFit/>
          </a:bodyPr>
          <a:lstStyle/>
          <a:p>
            <a:pPr algn="ctr"/>
            <a:r>
              <a:rPr lang="fr-FR" sz="3200" b="1" dirty="0"/>
              <a:t>Teacher </a:t>
            </a:r>
            <a:r>
              <a:rPr lang="fr-FR" sz="3200" b="1" dirty="0" err="1"/>
              <a:t>education</a:t>
            </a:r>
            <a:endParaRPr lang="fr-FR" sz="3200" b="1" dirty="0"/>
          </a:p>
        </p:txBody>
      </p:sp>
      <p:pic>
        <p:nvPicPr>
          <p:cNvPr id="8" name="Image 7"/>
          <p:cNvPicPr>
            <a:picLocks noChangeAspect="1"/>
          </p:cNvPicPr>
          <p:nvPr/>
        </p:nvPicPr>
        <p:blipFill>
          <a:blip r:embed="rId7"/>
          <a:stretch>
            <a:fillRect/>
          </a:stretch>
        </p:blipFill>
        <p:spPr>
          <a:xfrm>
            <a:off x="391924" y="2152461"/>
            <a:ext cx="5664491" cy="3568883"/>
          </a:xfrm>
          <a:prstGeom prst="rect">
            <a:avLst/>
          </a:prstGeom>
        </p:spPr>
      </p:pic>
      <p:pic>
        <p:nvPicPr>
          <p:cNvPr id="9" name="Image 8"/>
          <p:cNvPicPr>
            <a:picLocks noChangeAspect="1"/>
          </p:cNvPicPr>
          <p:nvPr/>
        </p:nvPicPr>
        <p:blipFill>
          <a:blip r:embed="rId8"/>
          <a:stretch>
            <a:fillRect/>
          </a:stretch>
        </p:blipFill>
        <p:spPr>
          <a:xfrm>
            <a:off x="6425915" y="2095308"/>
            <a:ext cx="5550185" cy="3626036"/>
          </a:xfrm>
          <a:prstGeom prst="rect">
            <a:avLst/>
          </a:prstGeom>
        </p:spPr>
      </p:pic>
      <p:cxnSp>
        <p:nvCxnSpPr>
          <p:cNvPr id="12" name="Connecteur droit 11"/>
          <p:cNvCxnSpPr/>
          <p:nvPr/>
        </p:nvCxnSpPr>
        <p:spPr>
          <a:xfrm>
            <a:off x="3016332" y="3004456"/>
            <a:ext cx="2470068" cy="1187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Connecteur droit 13"/>
          <p:cNvCxnSpPr/>
          <p:nvPr/>
        </p:nvCxnSpPr>
        <p:spPr>
          <a:xfrm>
            <a:off x="9025247" y="2956956"/>
            <a:ext cx="167442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Connecteur droit 16"/>
          <p:cNvCxnSpPr/>
          <p:nvPr/>
        </p:nvCxnSpPr>
        <p:spPr>
          <a:xfrm>
            <a:off x="7762114" y="3346862"/>
            <a:ext cx="1674421" cy="0"/>
          </a:xfrm>
          <a:prstGeom prst="line">
            <a:avLst/>
          </a:prstGeom>
        </p:spPr>
        <p:style>
          <a:lnRef idx="3">
            <a:schemeClr val="accent2"/>
          </a:lnRef>
          <a:fillRef idx="0">
            <a:schemeClr val="accent2"/>
          </a:fillRef>
          <a:effectRef idx="2">
            <a:schemeClr val="accent2"/>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570089"/>
      </p:ext>
    </p:extLst>
  </p:cSld>
  <p:clrMapOvr>
    <a:masterClrMapping/>
  </p:clrMapOvr>
  <mc:AlternateContent xmlns:mc="http://schemas.openxmlformats.org/markup-compatibility/2006" xmlns:p14="http://schemas.microsoft.com/office/powerpoint/2010/main">
    <mc:Choice Requires="p14">
      <p:transition spd="slow" p14:dur="2000" advTm="36408"/>
    </mc:Choice>
    <mc:Fallback xmlns="">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089753-E05D-EB4A-9883-DB065568F069}"/>
              </a:ext>
            </a:extLst>
          </p:cNvPr>
          <p:cNvPicPr>
            <a:picLocks noChangeAspect="1"/>
          </p:cNvPicPr>
          <p:nvPr/>
        </p:nvPicPr>
        <p:blipFill>
          <a:blip r:embed="rId6"/>
          <a:stretch>
            <a:fillRect/>
          </a:stretch>
        </p:blipFill>
        <p:spPr>
          <a:xfrm>
            <a:off x="-2" y="0"/>
            <a:ext cx="12192000" cy="1025941"/>
          </a:xfrm>
          <a:prstGeom prst="rect">
            <a:avLst/>
          </a:prstGeom>
        </p:spPr>
      </p:pic>
      <p:pic>
        <p:nvPicPr>
          <p:cNvPr id="4" name="Image 3">
            <a:extLst>
              <a:ext uri="{FF2B5EF4-FFF2-40B4-BE49-F238E27FC236}">
                <a16:creationId xmlns:a16="http://schemas.microsoft.com/office/drawing/2014/main" id="{812311F7-2027-CA4F-B11D-B104C609266E}"/>
              </a:ext>
            </a:extLst>
          </p:cNvPr>
          <p:cNvPicPr>
            <a:picLocks noChangeAspect="1"/>
          </p:cNvPicPr>
          <p:nvPr/>
        </p:nvPicPr>
        <p:blipFill>
          <a:blip r:embed="rId7"/>
          <a:stretch>
            <a:fillRect/>
          </a:stretch>
        </p:blipFill>
        <p:spPr>
          <a:xfrm>
            <a:off x="-2" y="6056905"/>
            <a:ext cx="12192000" cy="801095"/>
          </a:xfrm>
          <a:prstGeom prst="rect">
            <a:avLst/>
          </a:prstGeom>
        </p:spPr>
      </p:pic>
      <p:sp>
        <p:nvSpPr>
          <p:cNvPr id="7" name="Espace réservé du pied de page 6"/>
          <p:cNvSpPr>
            <a:spLocks noGrp="1"/>
          </p:cNvSpPr>
          <p:nvPr>
            <p:ph type="ftr" sz="quarter" idx="11"/>
          </p:nvPr>
        </p:nvSpPr>
        <p:spPr/>
        <p:txBody>
          <a:bodyPr/>
          <a:lstStyle/>
          <a:p>
            <a:endParaRPr lang="pt-PT"/>
          </a:p>
        </p:txBody>
      </p:sp>
      <p:sp>
        <p:nvSpPr>
          <p:cNvPr id="8" name="ZoneTexte 7"/>
          <p:cNvSpPr txBox="1"/>
          <p:nvPr/>
        </p:nvSpPr>
        <p:spPr>
          <a:xfrm>
            <a:off x="582302" y="909887"/>
            <a:ext cx="11027391" cy="1384995"/>
          </a:xfrm>
          <a:prstGeom prst="rect">
            <a:avLst/>
          </a:prstGeom>
          <a:noFill/>
        </p:spPr>
        <p:txBody>
          <a:bodyPr wrap="square" rtlCol="0">
            <a:spAutoFit/>
          </a:bodyPr>
          <a:lstStyle/>
          <a:p>
            <a:pPr algn="ctr"/>
            <a:r>
              <a:rPr lang="en-US" sz="2800" b="1" dirty="0"/>
              <a:t>In your opinion, do existing teacher education offers meet the needs satisfactorily (quantitatively and qualitatively) in this area? If not, please specify the needs.</a:t>
            </a:r>
            <a:endParaRPr lang="fr-FR" sz="2800" b="1" dirty="0"/>
          </a:p>
        </p:txBody>
      </p:sp>
      <p:sp>
        <p:nvSpPr>
          <p:cNvPr id="9" name="ZoneTexte 8"/>
          <p:cNvSpPr txBox="1"/>
          <p:nvPr/>
        </p:nvSpPr>
        <p:spPr>
          <a:xfrm>
            <a:off x="582302" y="2729907"/>
            <a:ext cx="2087414" cy="461665"/>
          </a:xfrm>
          <a:prstGeom prst="rect">
            <a:avLst/>
          </a:prstGeom>
          <a:noFill/>
        </p:spPr>
        <p:txBody>
          <a:bodyPr wrap="square" rtlCol="0">
            <a:spAutoFit/>
          </a:bodyPr>
          <a:lstStyle/>
          <a:p>
            <a:r>
              <a:rPr lang="en-US" sz="2400" b="1" dirty="0"/>
              <a:t>No, they don’t</a:t>
            </a:r>
            <a:endParaRPr lang="fr-FR" sz="2400" b="1" dirty="0"/>
          </a:p>
        </p:txBody>
      </p:sp>
      <p:sp>
        <p:nvSpPr>
          <p:cNvPr id="11" name="ZoneTexte 10"/>
          <p:cNvSpPr txBox="1"/>
          <p:nvPr/>
        </p:nvSpPr>
        <p:spPr>
          <a:xfrm>
            <a:off x="2860910" y="2521939"/>
            <a:ext cx="8302390" cy="830997"/>
          </a:xfrm>
          <a:prstGeom prst="rect">
            <a:avLst/>
          </a:prstGeom>
          <a:noFill/>
        </p:spPr>
        <p:txBody>
          <a:bodyPr wrap="square" rtlCol="0">
            <a:spAutoFit/>
          </a:bodyPr>
          <a:lstStyle/>
          <a:p>
            <a:r>
              <a:rPr lang="en-US" sz="2400" b="1" dirty="0"/>
              <a:t>Pluralistic approaches to language teaching are not sufficiently represented in teacher education in our country.</a:t>
            </a:r>
            <a:endParaRPr lang="fr-FR" sz="2400" b="1" dirty="0"/>
          </a:p>
        </p:txBody>
      </p:sp>
      <p:sp>
        <p:nvSpPr>
          <p:cNvPr id="13" name="ZoneTexte 12"/>
          <p:cNvSpPr txBox="1"/>
          <p:nvPr/>
        </p:nvSpPr>
        <p:spPr>
          <a:xfrm>
            <a:off x="733451" y="3583987"/>
            <a:ext cx="7866231" cy="830997"/>
          </a:xfrm>
          <a:prstGeom prst="rect">
            <a:avLst/>
          </a:prstGeom>
          <a:noFill/>
        </p:spPr>
        <p:txBody>
          <a:bodyPr wrap="square" rtlCol="0">
            <a:spAutoFit/>
          </a:bodyPr>
          <a:lstStyle/>
          <a:p>
            <a:r>
              <a:rPr lang="en-US" sz="2400" b="1" dirty="0"/>
              <a:t>Some of the contents determined by the curriculum are taught in one of the world languages, usually English</a:t>
            </a:r>
            <a:r>
              <a:rPr lang="fr-FR" sz="2400" b="1" dirty="0"/>
              <a:t>. </a:t>
            </a:r>
          </a:p>
        </p:txBody>
      </p:sp>
      <p:sp>
        <p:nvSpPr>
          <p:cNvPr id="14" name="ZoneTexte 13"/>
          <p:cNvSpPr txBox="1"/>
          <p:nvPr/>
        </p:nvSpPr>
        <p:spPr>
          <a:xfrm>
            <a:off x="4413960" y="4538357"/>
            <a:ext cx="7649223" cy="830997"/>
          </a:xfrm>
          <a:prstGeom prst="rect">
            <a:avLst/>
          </a:prstGeom>
          <a:noFill/>
        </p:spPr>
        <p:txBody>
          <a:bodyPr wrap="square" rtlCol="0">
            <a:spAutoFit/>
          </a:bodyPr>
          <a:lstStyle/>
          <a:p>
            <a:r>
              <a:rPr lang="fr-FR" sz="2400" b="1" dirty="0"/>
              <a:t>Les initiatives de formation d'enseignants restent, pour le moment, liées aux personnes (enseignants-chercheurs).</a:t>
            </a:r>
          </a:p>
        </p:txBody>
      </p:sp>
      <p:sp>
        <p:nvSpPr>
          <p:cNvPr id="15" name="ZoneTexte 14"/>
          <p:cNvSpPr txBox="1"/>
          <p:nvPr/>
        </p:nvSpPr>
        <p:spPr>
          <a:xfrm>
            <a:off x="718211" y="5361967"/>
            <a:ext cx="3491902" cy="461665"/>
          </a:xfrm>
          <a:prstGeom prst="rect">
            <a:avLst/>
          </a:prstGeom>
          <a:noFill/>
        </p:spPr>
        <p:txBody>
          <a:bodyPr wrap="square" rtlCol="0">
            <a:spAutoFit/>
          </a:bodyPr>
          <a:lstStyle/>
          <a:p>
            <a:r>
              <a:rPr lang="en-US" sz="2400" b="1" dirty="0"/>
              <a:t>I believe this is changing.</a:t>
            </a:r>
            <a:endParaRPr lang="fr-FR" sz="2400" b="1"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53962774"/>
      </p:ext>
    </p:extLst>
  </p:cSld>
  <p:clrMapOvr>
    <a:masterClrMapping/>
  </p:clrMapOvr>
  <mc:AlternateContent xmlns:mc="http://schemas.openxmlformats.org/markup-compatibility/2006" xmlns:p14="http://schemas.microsoft.com/office/powerpoint/2010/main">
    <mc:Choice Requires="p14">
      <p:transition spd="slow" p14:dur="2000" advTm="51877"/>
    </mc:Choice>
    <mc:Fallback xmlns="">
      <p:transition spd="slow" advTm="5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grpId="0" nodeType="afterEffect">
                                  <p:stCondLst>
                                    <p:cond delay="25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250"/>
                            </p:stCondLst>
                            <p:childTnLst>
                              <p:par>
                                <p:cTn id="24" presetID="22" presetClass="entr" presetSubtype="8" fill="hold" grpId="0" nodeType="afterEffect">
                                  <p:stCondLst>
                                    <p:cond delay="2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9" grpId="0"/>
      <p:bldP spid="11"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0.7|12.3|6.7|6.3|5.2"/>
</p:tagLst>
</file>

<file path=ppt/tags/tag2.xml><?xml version="1.0" encoding="utf-8"?>
<p:tagLst xmlns:a="http://schemas.openxmlformats.org/drawingml/2006/main" xmlns:r="http://schemas.openxmlformats.org/officeDocument/2006/relationships" xmlns:p="http://schemas.openxmlformats.org/presentationml/2006/main">
  <p:tag name="TIMING" val="|11.5|8.6"/>
</p:tagLst>
</file>

<file path=ppt/tags/tag3.xml><?xml version="1.0" encoding="utf-8"?>
<p:tagLst xmlns:a="http://schemas.openxmlformats.org/drawingml/2006/main" xmlns:r="http://schemas.openxmlformats.org/officeDocument/2006/relationships" xmlns:p="http://schemas.openxmlformats.org/presentationml/2006/main">
  <p:tag name="TIMING" val="|7.7|13.7"/>
</p:tagLst>
</file>

<file path=ppt/tags/tag4.xml><?xml version="1.0" encoding="utf-8"?>
<p:tagLst xmlns:a="http://schemas.openxmlformats.org/drawingml/2006/main" xmlns:r="http://schemas.openxmlformats.org/officeDocument/2006/relationships" xmlns:p="http://schemas.openxmlformats.org/presentationml/2006/main">
  <p:tag name="TIMING" val="|13.4|9.1|7"/>
</p:tagLst>
</file>

<file path=ppt/tags/tag5.xml><?xml version="1.0" encoding="utf-8"?>
<p:tagLst xmlns:a="http://schemas.openxmlformats.org/drawingml/2006/main" xmlns:r="http://schemas.openxmlformats.org/officeDocument/2006/relationships" xmlns:p="http://schemas.openxmlformats.org/presentationml/2006/main">
  <p:tag name="TIMING" val="|20|14.5"/>
</p:tagLst>
</file>

<file path=ppt/tags/tag6.xml><?xml version="1.0" encoding="utf-8"?>
<p:tagLst xmlns:a="http://schemas.openxmlformats.org/drawingml/2006/main" xmlns:r="http://schemas.openxmlformats.org/officeDocument/2006/relationships" xmlns:p="http://schemas.openxmlformats.org/presentationml/2006/main">
  <p:tag name="TIMING" val="|3.2|3.8|6.5"/>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1806</Words>
  <Application>Microsoft Office PowerPoint</Application>
  <PresentationFormat>Breitbild</PresentationFormat>
  <Paragraphs>112</Paragraphs>
  <Slides>12</Slides>
  <Notes>12</Notes>
  <HiddenSlides>0</HiddenSlides>
  <MMClips>11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12</vt:i4>
      </vt:variant>
    </vt:vector>
  </HeadingPairs>
  <TitlesOfParts>
    <vt:vector size="18" baseType="lpstr">
      <vt:lpstr>Arial</vt:lpstr>
      <vt:lpstr>Arial Narrow</vt:lpstr>
      <vt:lpstr>Calibri</vt:lpstr>
      <vt:lpstr>Calibri Light</vt:lpstr>
      <vt:lpstr>Script MT Bold</vt:lpstr>
      <vt:lpstr>Tema do Office</vt:lpstr>
      <vt:lpstr>Pluralistic / plurilingual approaches  in various contexts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Ana Andrade</dc:creator>
  <cp:lastModifiedBy>Margit Huber</cp:lastModifiedBy>
  <cp:revision>173</cp:revision>
  <dcterms:created xsi:type="dcterms:W3CDTF">2021-06-21T09:29:24Z</dcterms:created>
  <dcterms:modified xsi:type="dcterms:W3CDTF">2022-03-21T13:46:26Z</dcterms:modified>
</cp:coreProperties>
</file>